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1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p10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the SCRUM Roles and how to pick members of the team. Example that Jeff and I are both PO and SM</a:t>
            </a:r>
            <a:endParaRPr/>
          </a:p>
        </p:txBody>
      </p:sp>
      <p:sp>
        <p:nvSpPr>
          <p:cNvPr id="318" name="Google Shape;318;p1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11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 how powerful it is to allow the TEAM to assign ownership to the backlog items; Examples of Katie with the press release &amp; Lindsey with the hammers.  Explain that in order for this to work the team must be allowed ownership over the process and products</a:t>
            </a:r>
            <a:endParaRPr/>
          </a:p>
        </p:txBody>
      </p:sp>
      <p:sp>
        <p:nvSpPr>
          <p:cNvPr id="328" name="Google Shape;328;p1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12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 and show the Backlog for CBWF</a:t>
            </a:r>
            <a:endParaRPr/>
          </a:p>
        </p:txBody>
      </p:sp>
      <p:sp>
        <p:nvSpPr>
          <p:cNvPr id="335" name="Google Shape;335;p1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6" name="Google Shape;346;p13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Continue to have volunteer organization complete this activity on the shared google sheet as a demonstration of the process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p1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 organizing teams are happier and more productive at work – Happiness is important to all team members – more on this to come. Refer to slide 12 and emphasize again the importance of allowing the TEAM to have ownership over the process and product</a:t>
            </a:r>
            <a:endParaRPr/>
          </a:p>
        </p:txBody>
      </p:sp>
      <p:sp>
        <p:nvSpPr>
          <p:cNvPr id="365" name="Google Shape;365;p1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p15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 Section of the Scrum Process; Visibility also includes the Meetings; Show example of google document with Backlog sorted and owners assigned. Explain how PO determines “Done” Explain how items can get stuck in “To Verify”</a:t>
            </a:r>
            <a:endParaRPr/>
          </a:p>
        </p:txBody>
      </p:sp>
      <p:sp>
        <p:nvSpPr>
          <p:cNvPr id="383" name="Google Shape;383;p15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p16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It’s the Scrum Master’s responsibility to make the obstacles go away; Examples of how teammates helped clear obstacles during the Festival; explain how high functioning teams help each other overcome obstacles</a:t>
            </a:r>
            <a:endParaRPr/>
          </a:p>
        </p:txBody>
      </p:sp>
      <p:sp>
        <p:nvSpPr>
          <p:cNvPr id="391" name="Google Shape;391;p16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0" name="Google Shape;410;p17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shows off only what is “Done”. May not be a completed product, but may be part of a product or a feature of a product. Show examples of completed Sprints for the Festival</a:t>
            </a:r>
            <a:endParaRPr/>
          </a:p>
        </p:txBody>
      </p:sp>
      <p:sp>
        <p:nvSpPr>
          <p:cNvPr id="411" name="Google Shape;411;p17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4" name="Google Shape;434;p18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be effective this meeting requires a fair amount of maturity and trust. Not seeking blame, but looking at the process and for ways to make it better. Seek solutions as a team, and have the fortitude to bring up issues that are bothering you. Explain the importance of Happiness and why it is a key component of the Scrum process. Relate it back to the Team and how empowering them improves their happiness</a:t>
            </a:r>
            <a:endParaRPr/>
          </a:p>
        </p:txBody>
      </p:sp>
      <p:sp>
        <p:nvSpPr>
          <p:cNvPr id="435" name="Google Shape;435;p18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9" name="Google Shape;449;p19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19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2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Introduce ourselves briefly; room introductions; explain use of scrum in CBWF and FedRAMP</a:t>
            </a:r>
            <a:endParaRPr/>
          </a:p>
        </p:txBody>
      </p:sp>
      <p:sp>
        <p:nvSpPr>
          <p:cNvPr id="155" name="Google Shape;155;p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8" name="Google Shape;468;p20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2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3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a volunteer willing to create a list in a google doc that can be shared with the group</a:t>
            </a:r>
            <a:endParaRPr/>
          </a:p>
        </p:txBody>
      </p:sp>
      <p:sp>
        <p:nvSpPr>
          <p:cNvPr id="184" name="Google Shape;184;p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5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the participants have just created their Scurm backlog – the items that need to be done</a:t>
            </a:r>
            <a:endParaRPr/>
          </a:p>
        </p:txBody>
      </p:sp>
      <p:sp>
        <p:nvSpPr>
          <p:cNvPr id="202" name="Google Shape;202;p5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6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the importance of using both metrics; assign values to backlog independently</a:t>
            </a:r>
            <a:endParaRPr/>
          </a:p>
        </p:txBody>
      </p:sp>
      <p:sp>
        <p:nvSpPr>
          <p:cNvPr id="231" name="Google Shape;231;p6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7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folks are categorizing their lists, perform a sample google doc; 5 – 10 minutes</a:t>
            </a:r>
            <a:endParaRPr/>
          </a:p>
        </p:txBody>
      </p:sp>
      <p:sp>
        <p:nvSpPr>
          <p:cNvPr id="246" name="Google Shape;246;p7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8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Demonstrate how to sort their list via the google document; Explain how to use the matrix to do the most important work first</a:t>
            </a:r>
            <a:endParaRPr/>
          </a:p>
        </p:txBody>
      </p:sp>
      <p:sp>
        <p:nvSpPr>
          <p:cNvPr id="277" name="Google Shape;277;p8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9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9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2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29;p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" name="Google Shape;30;p2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4" name="Google Shape;34;p2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5" name="Google Shape;35;p2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6" name="Google Shape;36;p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2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1" name="Google Shape;41;p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2" name="Google Shape;42;p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43" name="Google Shape;43;p2"/>
          <p:cNvCxnSpPr/>
          <p:nvPr/>
        </p:nvCxnSpPr>
        <p:spPr>
          <a:xfrm rot="10800000" flipH="1">
            <a:off x="3048" y="5937956"/>
            <a:ext cx="8241" cy="5644"/>
          </a:xfrm>
          <a:prstGeom prst="straightConnector1">
            <a:avLst/>
          </a:prstGeom>
          <a:noFill/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" name="Google Shape;44;p2"/>
          <p:cNvCxnSpPr/>
          <p:nvPr/>
        </p:nvCxnSpPr>
        <p:spPr>
          <a:xfrm rot="10800000" flipH="1">
            <a:off x="3048" y="5937956"/>
            <a:ext cx="8241" cy="5644"/>
          </a:xfrm>
          <a:prstGeom prst="straightConnector1">
            <a:avLst/>
          </a:prstGeom>
          <a:noFill/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1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1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9" name="Google Shape;99;p1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0" name="Google Shape;100;p1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1" name="Google Shape;101;p1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2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5" name="Google Shape;105;p12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6" name="Google Shape;106;p1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7" name="Google Shape;107;p1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8" name="Google Shape;108;p1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09" name="Google Shape;109;p12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0" name="Google Shape;110;p12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3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24" name="Google Shape;124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5" name="Google Shape;125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5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5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9" name="Google Shape;129;p15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0" name="Google Shape;130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1" name="Google Shape;131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2" name="Google Shape;132;p1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body" idx="1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6" name="Google Shape;136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7" name="Google Shape;137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8" name="Google Shape;138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17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0" name="Google Shape;80;p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1" name="Google Shape;81;p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6" name="Google Shape;86;p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7" name="Google Shape;87;p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8" name="Google Shape;88;p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0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0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2" name="Google Shape;92;p10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3" name="Google Shape;93;p1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4" name="Google Shape;94;p1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5" name="Google Shape;95;p1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1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7" name="Google Shape;17;p1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8" name="Google Shape;18;p1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9" name="Google Shape;19;p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zLcHY9YqH7_x0whSrZeDN-RTM9cqv1usqJ4Ka_Zr2B4/edi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search?q=scrum+videos&amp;view=detail&amp;mid=D4887D01F699C315B56FD4887D01F699C315B56F&amp;FORM=VIR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Organizing and Accelerating Your Work with Scrum</a:t>
            </a:r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18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Jeff &amp; Michelle Bivens</a:t>
            </a:r>
            <a:endParaRPr/>
          </a:p>
          <a:p>
            <a:pPr marL="0" marR="0" lvl="0" indent="0" algn="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18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Empower Your Team &amp; Set Up Your Sprint</a:t>
            </a:r>
            <a:endParaRPr/>
          </a:p>
        </p:txBody>
      </p:sp>
      <p:pic>
        <p:nvPicPr>
          <p:cNvPr id="321" name="Google Shape;32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1930400"/>
            <a:ext cx="8596668" cy="2090553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7"/>
          <p:cNvSpPr txBox="1"/>
          <p:nvPr/>
        </p:nvSpPr>
        <p:spPr>
          <a:xfrm>
            <a:off x="263526" y="4310700"/>
            <a:ext cx="2946400" cy="178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Product Owner: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Owns what is desired and why it is desired. Manages the Backlog. Verifies task completion.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3" name="Google Shape;323;p27"/>
          <p:cNvSpPr txBox="1"/>
          <p:nvPr/>
        </p:nvSpPr>
        <p:spPr>
          <a:xfrm>
            <a:off x="3549651" y="4310700"/>
            <a:ext cx="2425700" cy="178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Scrum Master: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Manages process and meetings. Serves the PO, Team, and organization.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4" name="Google Shape;324;p27"/>
          <p:cNvSpPr txBox="1"/>
          <p:nvPr/>
        </p:nvSpPr>
        <p:spPr>
          <a:xfrm>
            <a:off x="6315076" y="4310700"/>
            <a:ext cx="3514724" cy="178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Team: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Owns </a:t>
            </a:r>
            <a:r>
              <a:rPr lang="en-US" sz="1800" b="1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how </a:t>
            </a: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and how quickly work is delivered. Self-organizing and cross-functional. Creative, productive, and flexible.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8"/>
          <p:cNvSpPr txBox="1">
            <a:spLocks noGrp="1"/>
          </p:cNvSpPr>
          <p:nvPr>
            <p:ph type="title"/>
          </p:nvPr>
        </p:nvSpPr>
        <p:spPr>
          <a:xfrm>
            <a:off x="677334" y="160275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Sprint Planning Meeting:</a:t>
            </a:r>
            <a:endParaRPr/>
          </a:p>
        </p:txBody>
      </p:sp>
      <p:sp>
        <p:nvSpPr>
          <p:cNvPr id="331" name="Google Shape;331;p28"/>
          <p:cNvSpPr txBox="1">
            <a:spLocks noGrp="1"/>
          </p:cNvSpPr>
          <p:nvPr>
            <p:ph type="body" idx="1"/>
          </p:nvPr>
        </p:nvSpPr>
        <p:spPr>
          <a:xfrm>
            <a:off x="567896" y="1111495"/>
            <a:ext cx="8596800" cy="51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4"/>
              <a:buFont typeface="Noto Sans Symbols"/>
              <a:buChar char="▶"/>
            </a:pPr>
            <a:r>
              <a:rPr lang="en-US" sz="2405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Determine the length of your Sprint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28"/>
              <a:buFont typeface="Noto Sans Symbols"/>
              <a:buChar char="▶"/>
            </a:pPr>
            <a:r>
              <a:rPr lang="en-US" sz="2035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Usually 2 – 3 weeks; CBWF used 1 week Sprints May – July 15</a:t>
            </a:r>
            <a:r>
              <a:rPr lang="en-US" sz="2035" b="0" i="0" u="none" strike="noStrike" cap="none" baseline="30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th</a:t>
            </a:r>
            <a:endParaRPr sz="2035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58318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endParaRPr sz="1665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4"/>
              <a:buFont typeface="Noto Sans Symbols"/>
              <a:buChar char="▶"/>
            </a:pPr>
            <a:r>
              <a:rPr lang="en-US" sz="2405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Plan the Sprint (Sprint Planning Meeting)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28"/>
              <a:buFont typeface="Noto Sans Symbols"/>
              <a:buChar char="▶"/>
            </a:pPr>
            <a:r>
              <a:rPr lang="en-US" sz="2035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Product Owner explains the Backlog items and goals for the Sprint</a:t>
            </a:r>
            <a:endParaRPr/>
          </a:p>
          <a:p>
            <a:pPr marL="1143000" marR="0" lvl="2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6"/>
              <a:buFont typeface="Noto Sans Symbols"/>
              <a:buChar char="▶"/>
            </a:pPr>
            <a:r>
              <a:rPr lang="en-US" sz="1757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Responsible for Product success; maintains organizational vision</a:t>
            </a:r>
            <a:endParaRPr/>
          </a:p>
          <a:p>
            <a:pPr marL="1143000" marR="0" lvl="2" indent="-162814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36"/>
              <a:buFont typeface="Noto Sans Symbols"/>
              <a:buNone/>
            </a:pPr>
            <a:endParaRPr sz="1295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28"/>
              <a:buFont typeface="Noto Sans Symbols"/>
              <a:buChar char="▶"/>
            </a:pPr>
            <a:r>
              <a:rPr lang="en-US" sz="2035" b="1" i="1" u="none" strike="noStrike" cap="none">
                <a:solidFill>
                  <a:srgbClr val="AD4C11"/>
                </a:solidFill>
                <a:latin typeface="Trebuchet MS"/>
                <a:ea typeface="Trebuchet MS"/>
                <a:cs typeface="Trebuchet MS"/>
                <a:sym typeface="Trebuchet MS"/>
              </a:rPr>
              <a:t>Team</a:t>
            </a:r>
            <a:r>
              <a:rPr lang="en-US" sz="2035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assigns </a:t>
            </a:r>
            <a:r>
              <a:rPr lang="en-US" sz="2035" b="1" i="1" u="none" strike="noStrike" cap="none">
                <a:solidFill>
                  <a:srgbClr val="AD4C11"/>
                </a:solidFill>
                <a:latin typeface="Trebuchet MS"/>
                <a:ea typeface="Trebuchet MS"/>
                <a:cs typeface="Trebuchet MS"/>
                <a:sym typeface="Trebuchet MS"/>
              </a:rPr>
              <a:t>owners</a:t>
            </a:r>
            <a:r>
              <a:rPr lang="en-US" sz="2035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and level of difficulty to backlog items</a:t>
            </a:r>
            <a:endParaRPr/>
          </a:p>
          <a:p>
            <a:pPr marL="1143000" marR="0" lvl="2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6"/>
              <a:buFont typeface="Noto Sans Symbols"/>
              <a:buChar char="▶"/>
            </a:pPr>
            <a:r>
              <a:rPr lang="en-US" sz="1757" b="0" i="1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Next slide</a:t>
            </a:r>
            <a:endParaRPr/>
          </a:p>
          <a:p>
            <a:pPr marL="742950" marR="0" lvl="1" indent="-210566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84"/>
              <a:buFont typeface="Noto Sans Symbols"/>
              <a:buNone/>
            </a:pPr>
            <a:endParaRPr sz="148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28"/>
              <a:buFont typeface="Noto Sans Symbols"/>
              <a:buChar char="▶"/>
            </a:pPr>
            <a:r>
              <a:rPr lang="en-US" sz="2035" b="1" i="1" u="none" strike="noStrike" cap="none">
                <a:solidFill>
                  <a:srgbClr val="AD4C11"/>
                </a:solidFill>
                <a:latin typeface="Trebuchet MS"/>
                <a:ea typeface="Trebuchet MS"/>
                <a:cs typeface="Trebuchet MS"/>
                <a:sym typeface="Trebuchet MS"/>
              </a:rPr>
              <a:t>Team decides </a:t>
            </a:r>
            <a:r>
              <a:rPr lang="en-US" sz="2035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how much of the backlog they can accomplish during the Sprint</a:t>
            </a:r>
            <a:endParaRPr/>
          </a:p>
          <a:p>
            <a:pPr marL="1143000" marR="0" lvl="2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6"/>
              <a:buFont typeface="Noto Sans Symbols"/>
              <a:buChar char="▶"/>
            </a:pPr>
            <a:r>
              <a:rPr lang="en-US" sz="1757" b="1" i="0" u="none" strike="noStrike" cap="none">
                <a:solidFill>
                  <a:srgbClr val="AD4C11"/>
                </a:solidFill>
                <a:latin typeface="Trebuchet MS"/>
                <a:ea typeface="Trebuchet MS"/>
                <a:cs typeface="Trebuchet MS"/>
                <a:sym typeface="Trebuchet MS"/>
              </a:rPr>
              <a:t>Once established backlog items cannot change during the Sprint!</a:t>
            </a:r>
            <a:endParaRPr/>
          </a:p>
          <a:p>
            <a:pPr marL="914400" marR="0" lvl="2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36"/>
              <a:buFont typeface="Noto Sans Symbols"/>
              <a:buNone/>
            </a:pPr>
            <a:endParaRPr sz="1295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1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84"/>
              <a:buFont typeface="Noto Sans Symbols"/>
              <a:buNone/>
            </a:pPr>
            <a:r>
              <a:rPr lang="en-US" sz="148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/>
          </a:p>
          <a:p>
            <a:pPr marL="1143000" marR="0" lvl="2" indent="-162814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36"/>
              <a:buFont typeface="Noto Sans Symbols"/>
              <a:buNone/>
            </a:pPr>
            <a:endParaRPr sz="1295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8" name="Google Shape;338;p29"/>
          <p:cNvSpPr/>
          <p:nvPr/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9" name="Google Shape;339;p29"/>
          <p:cNvSpPr/>
          <p:nvPr/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0" name="Google Shape;340;p29"/>
          <p:cNvSpPr txBox="1">
            <a:spLocks noGrp="1"/>
          </p:cNvSpPr>
          <p:nvPr>
            <p:ph type="title"/>
          </p:nvPr>
        </p:nvSpPr>
        <p:spPr>
          <a:xfrm>
            <a:off x="6415806" y="884415"/>
            <a:ext cx="4203045" cy="1375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Trebuchet MS"/>
              <a:buNone/>
            </a:pPr>
            <a:r>
              <a:rPr lang="en-US" sz="3600" b="0" i="0" u="sng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Level of Effort</a:t>
            </a:r>
            <a:endParaRPr sz="3600" b="0" i="0" u="none" strike="noStrike" cap="none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1" name="Google Shape;341;p29"/>
          <p:cNvSpPr txBox="1">
            <a:spLocks noGrp="1"/>
          </p:cNvSpPr>
          <p:nvPr>
            <p:ph type="body" idx="1"/>
          </p:nvPr>
        </p:nvSpPr>
        <p:spPr>
          <a:xfrm>
            <a:off x="5621868" y="2604471"/>
            <a:ext cx="6121400" cy="3592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▶"/>
            </a:pPr>
            <a:r>
              <a:rPr lang="en-US" sz="2000" b="0" i="0" u="none" strike="noStrike" cap="none">
                <a:solidFill>
                  <a:srgbClr val="2A5010"/>
                </a:solidFill>
                <a:latin typeface="Trebuchet MS"/>
                <a:ea typeface="Trebuchet MS"/>
                <a:cs typeface="Trebuchet MS"/>
                <a:sym typeface="Trebuchet MS"/>
              </a:rPr>
              <a:t>Assign points to tasks based on the level of effort</a:t>
            </a:r>
            <a:endParaRPr/>
          </a:p>
          <a:p>
            <a: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endParaRPr sz="2000" b="0" i="0" u="none" strike="noStrike" cap="none">
              <a:solidFill>
                <a:srgbClr val="2A501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▶"/>
            </a:pPr>
            <a:r>
              <a:rPr lang="en-US" sz="2000" b="0" i="0" u="none" strike="noStrike" cap="none">
                <a:solidFill>
                  <a:srgbClr val="2A5010"/>
                </a:solidFill>
                <a:latin typeface="Trebuchet MS"/>
                <a:ea typeface="Trebuchet MS"/>
                <a:cs typeface="Trebuchet MS"/>
                <a:sym typeface="Trebuchet MS"/>
              </a:rPr>
              <a:t>Points: 1, 2, 3, 5, 8, 13, 21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▶"/>
            </a:pPr>
            <a:r>
              <a:rPr lang="en-US" sz="2000" b="0" i="0" u="none" strike="noStrike" cap="none">
                <a:solidFill>
                  <a:srgbClr val="2A5010"/>
                </a:solidFill>
                <a:latin typeface="Trebuchet MS"/>
                <a:ea typeface="Trebuchet MS"/>
                <a:cs typeface="Trebuchet MS"/>
                <a:sym typeface="Trebuchet MS"/>
              </a:rPr>
              <a:t>We are TERRIBLE at estimating the amount of time a task will take!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▶"/>
            </a:pPr>
            <a:r>
              <a:rPr lang="en-US" sz="2000" b="0" i="0" u="none" strike="noStrike" cap="none">
                <a:solidFill>
                  <a:srgbClr val="2A5010"/>
                </a:solidFill>
                <a:latin typeface="Trebuchet MS"/>
                <a:ea typeface="Trebuchet MS"/>
                <a:cs typeface="Trebuchet MS"/>
                <a:sym typeface="Trebuchet MS"/>
              </a:rPr>
              <a:t>If more than 8 consider breaking the task into smaller parts</a:t>
            </a:r>
            <a:endParaRPr/>
          </a:p>
          <a:p>
            <a: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</a:pPr>
            <a:endParaRPr sz="1600" b="0" i="0" u="none" strike="noStrike" cap="none">
              <a:solidFill>
                <a:srgbClr val="2A501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</a:pPr>
            <a:endParaRPr sz="16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42" name="Google Shape;342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7948" y="1861260"/>
            <a:ext cx="4246027" cy="27917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43" name="Google Shape;343;p29"/>
          <p:cNvSpPr/>
          <p:nvPr/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0"/>
          <p:cNvSpPr/>
          <p:nvPr/>
        </p:nvSpPr>
        <p:spPr>
          <a:xfrm>
            <a:off x="0" y="0"/>
            <a:ext cx="12188825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0" name="Google Shape;350;p30"/>
          <p:cNvSpPr/>
          <p:nvPr/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351" name="Google Shape;351;p30"/>
          <p:cNvCxnSpPr/>
          <p:nvPr/>
        </p:nvCxnSpPr>
        <p:spPr>
          <a:xfrm flipH="1">
            <a:off x="10590212" y="0"/>
            <a:ext cx="1059921" cy="6858000"/>
          </a:xfrm>
          <a:prstGeom prst="straightConnector1">
            <a:avLst/>
          </a:prstGeom>
          <a:noFill/>
          <a:ln w="9525" cap="flat" cmpd="sng">
            <a:solidFill>
              <a:srgbClr val="BFBFBF">
                <a:alpha val="6980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2" name="Google Shape;352;p30"/>
          <p:cNvCxnSpPr/>
          <p:nvPr/>
        </p:nvCxnSpPr>
        <p:spPr>
          <a:xfrm flipH="1">
            <a:off x="7721600" y="3721395"/>
            <a:ext cx="4345560" cy="3136604"/>
          </a:xfrm>
          <a:prstGeom prst="straightConnector1">
            <a:avLst/>
          </a:prstGeom>
          <a:noFill/>
          <a:ln w="9525" cap="flat" cmpd="sng">
            <a:solidFill>
              <a:srgbClr val="BFBFBF">
                <a:alpha val="6980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3" name="Google Shape;353;p30"/>
          <p:cNvSpPr/>
          <p:nvPr/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 extrusionOk="0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</p:sp>
      <p:sp>
        <p:nvSpPr>
          <p:cNvPr id="354" name="Google Shape;354;p30"/>
          <p:cNvSpPr/>
          <p:nvPr/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 extrusionOk="0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</p:sp>
      <p:sp>
        <p:nvSpPr>
          <p:cNvPr id="355" name="Google Shape;355;p30"/>
          <p:cNvSpPr/>
          <p:nvPr/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1764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0"/>
          <p:cNvSpPr/>
          <p:nvPr/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 extrusionOk="0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3F7818">
              <a:alpha val="69803"/>
            </a:srgbClr>
          </a:solidFill>
          <a:ln>
            <a:noFill/>
          </a:ln>
        </p:spPr>
      </p:sp>
      <p:sp>
        <p:nvSpPr>
          <p:cNvPr id="357" name="Google Shape;357;p30"/>
          <p:cNvSpPr/>
          <p:nvPr/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 extrusionOk="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rgbClr val="BFE471">
              <a:alpha val="69803"/>
            </a:srgbClr>
          </a:solidFill>
          <a:ln>
            <a:noFill/>
          </a:ln>
        </p:spPr>
      </p:sp>
      <p:sp>
        <p:nvSpPr>
          <p:cNvPr id="358" name="Google Shape;358;p30"/>
          <p:cNvSpPr/>
          <p:nvPr/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 extrusionOk="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4705"/>
            </a:schemeClr>
          </a:solidFill>
          <a:ln>
            <a:noFill/>
          </a:ln>
        </p:spPr>
      </p:sp>
      <p:sp>
        <p:nvSpPr>
          <p:cNvPr id="359" name="Google Shape;359;p30"/>
          <p:cNvSpPr/>
          <p:nvPr/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0"/>
          <p:cNvSpPr txBox="1">
            <a:spLocks noGrp="1"/>
          </p:cNvSpPr>
          <p:nvPr>
            <p:ph type="title"/>
          </p:nvPr>
        </p:nvSpPr>
        <p:spPr>
          <a:xfrm>
            <a:off x="7829658" y="1253067"/>
            <a:ext cx="3371742" cy="4351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Activity</a:t>
            </a:r>
            <a:endParaRPr/>
          </a:p>
        </p:txBody>
      </p:sp>
      <p:sp>
        <p:nvSpPr>
          <p:cNvPr id="361" name="Google Shape;361;p30"/>
          <p:cNvSpPr txBox="1">
            <a:spLocks noGrp="1"/>
          </p:cNvSpPr>
          <p:nvPr>
            <p:ph type="body" idx="1"/>
          </p:nvPr>
        </p:nvSpPr>
        <p:spPr>
          <a:xfrm>
            <a:off x="541867" y="1253067"/>
            <a:ext cx="6575762" cy="4351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▶"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Assign Level of Effort to Your Backlog Items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endParaRPr sz="24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▶"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Assign Owners to Your Backlog Items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▶"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Utilize Your TEAM!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oogle Shape;367;p3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68" name="Google Shape;368;p3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9" name="Google Shape;369;p3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70" name="Google Shape;370;p31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371" name="Google Shape;371;p31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72" name="Google Shape;372;p3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1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74" name="Google Shape;374;p31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75" name="Google Shape;375;p31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76" name="Google Shape;376;p3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78" name="Google Shape;378;p31" descr="A group of people walking in front of a building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 l="13742" r="27146"/>
          <a:stretch/>
        </p:blipFill>
        <p:spPr>
          <a:xfrm>
            <a:off x="20" y="10"/>
            <a:ext cx="6095979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31" descr="A group of people standing in front of a crowd&#10;&#10;Description generated with very high confidence"/>
          <p:cNvPicPr preferRelativeResize="0"/>
          <p:nvPr/>
        </p:nvPicPr>
        <p:blipFill rotWithShape="1">
          <a:blip r:embed="rId4">
            <a:alphaModFix/>
          </a:blip>
          <a:srcRect l="14237" r="26651"/>
          <a:stretch/>
        </p:blipFill>
        <p:spPr>
          <a:xfrm>
            <a:off x="6095999" y="10"/>
            <a:ext cx="6095999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32"/>
          <p:cNvPicPr preferRelativeResize="0"/>
          <p:nvPr/>
        </p:nvPicPr>
        <p:blipFill rotWithShape="1">
          <a:blip r:embed="rId3">
            <a:alphaModFix/>
          </a:blip>
          <a:srcRect t="5361" b="7430"/>
          <a:stretch/>
        </p:blipFill>
        <p:spPr>
          <a:xfrm>
            <a:off x="-35558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2"/>
          <p:cNvSpPr txBox="1"/>
          <p:nvPr/>
        </p:nvSpPr>
        <p:spPr>
          <a:xfrm>
            <a:off x="575734" y="2553732"/>
            <a:ext cx="6615898" cy="76944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Make Your Work Visible</a:t>
            </a:r>
            <a:endParaRPr/>
          </a:p>
        </p:txBody>
      </p:sp>
      <p:sp>
        <p:nvSpPr>
          <p:cNvPr id="387" name="Google Shape;387;p32"/>
          <p:cNvSpPr txBox="1"/>
          <p:nvPr/>
        </p:nvSpPr>
        <p:spPr>
          <a:xfrm>
            <a:off x="384050" y="4875725"/>
            <a:ext cx="8705100" cy="185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Scrum Board &amp; Google Doc/Spreadsheet</a:t>
            </a:r>
            <a:endParaRPr sz="2400" b="1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➢"/>
            </a:pPr>
            <a:r>
              <a:rPr lang="en-US"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Keeps track of progress made by entire team on a daily basis</a:t>
            </a:r>
            <a:endParaRPr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➢"/>
            </a:pPr>
            <a:r>
              <a:rPr lang="en-US"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All members can see how entire team is progressing through the Sprint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4" name="Google Shape;394;p33"/>
          <p:cNvSpPr txBox="1">
            <a:spLocks noGrp="1"/>
          </p:cNvSpPr>
          <p:nvPr>
            <p:ph type="title"/>
          </p:nvPr>
        </p:nvSpPr>
        <p:spPr>
          <a:xfrm>
            <a:off x="1286933" y="244700"/>
            <a:ext cx="10197494" cy="2073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900"/>
              <a:buFont typeface="Trebuchet MS"/>
              <a:buNone/>
            </a:pPr>
            <a:r>
              <a:rPr lang="en-US" sz="4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Meetings</a:t>
            </a:r>
            <a:r>
              <a:rPr lang="en-US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3600" b="0" i="0" u="none" strike="noStrike" cap="none">
                <a:solidFill>
                  <a:srgbClr val="3F7818"/>
                </a:solidFill>
                <a:latin typeface="Trebuchet MS"/>
                <a:ea typeface="Trebuchet MS"/>
                <a:cs typeface="Trebuchet MS"/>
                <a:sym typeface="Trebuchet MS"/>
              </a:rPr>
              <a:t>Daily Stand Up</a:t>
            </a:r>
            <a:endParaRPr/>
          </a:p>
        </p:txBody>
      </p:sp>
      <p:sp>
        <p:nvSpPr>
          <p:cNvPr id="395" name="Google Shape;395;p33"/>
          <p:cNvSpPr/>
          <p:nvPr/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3"/>
          <p:cNvSpPr/>
          <p:nvPr/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7" name="Google Shape;397;p33"/>
          <p:cNvGrpSpPr/>
          <p:nvPr/>
        </p:nvGrpSpPr>
        <p:grpSpPr>
          <a:xfrm>
            <a:off x="1398000" y="2420089"/>
            <a:ext cx="9668937" cy="4382138"/>
            <a:chOff x="483600" y="230220"/>
            <a:chExt cx="9668937" cy="4382138"/>
          </a:xfrm>
        </p:grpSpPr>
        <p:sp>
          <p:nvSpPr>
            <p:cNvPr id="398" name="Google Shape;398;p33"/>
            <p:cNvSpPr/>
            <p:nvPr/>
          </p:nvSpPr>
          <p:spPr>
            <a:xfrm>
              <a:off x="1898879" y="230220"/>
              <a:ext cx="1512000" cy="1512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3"/>
            <p:cNvSpPr/>
            <p:nvPr/>
          </p:nvSpPr>
          <p:spPr>
            <a:xfrm>
              <a:off x="483600" y="1864709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3"/>
            <p:cNvSpPr txBox="1"/>
            <p:nvPr/>
          </p:nvSpPr>
          <p:spPr>
            <a:xfrm>
              <a:off x="483600" y="1864709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Trebuchet MS"/>
                <a:buNone/>
              </a:pPr>
              <a:r>
                <a:rPr lang="en-US" sz="3600" b="1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Daily –15 minutes</a:t>
              </a:r>
              <a:endParaRPr/>
            </a:p>
          </p:txBody>
        </p:sp>
        <p:sp>
          <p:nvSpPr>
            <p:cNvPr id="401" name="Google Shape;401;p33"/>
            <p:cNvSpPr/>
            <p:nvPr/>
          </p:nvSpPr>
          <p:spPr>
            <a:xfrm>
              <a:off x="483600" y="2899335"/>
              <a:ext cx="4320000" cy="17130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3"/>
            <p:cNvSpPr txBox="1"/>
            <p:nvPr/>
          </p:nvSpPr>
          <p:spPr>
            <a:xfrm>
              <a:off x="483600" y="2899335"/>
              <a:ext cx="4320000" cy="17130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Trebuchet MS"/>
                <a:buNone/>
              </a:pPr>
              <a:r>
                <a:rPr lang="en-US" sz="17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Time for the Team to synchronize and plan</a:t>
              </a:r>
              <a:endParaRPr/>
            </a:p>
          </p:txBody>
        </p:sp>
        <p:sp>
          <p:nvSpPr>
            <p:cNvPr id="403" name="Google Shape;403;p33"/>
            <p:cNvSpPr/>
            <p:nvPr/>
          </p:nvSpPr>
          <p:spPr>
            <a:xfrm>
              <a:off x="6907157" y="230220"/>
              <a:ext cx="1512000" cy="15120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3"/>
            <p:cNvSpPr/>
            <p:nvPr/>
          </p:nvSpPr>
          <p:spPr>
            <a:xfrm>
              <a:off x="5559600" y="1864709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3"/>
            <p:cNvSpPr txBox="1"/>
            <p:nvPr/>
          </p:nvSpPr>
          <p:spPr>
            <a:xfrm>
              <a:off x="5559600" y="1864709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Trebuchet MS"/>
                <a:buNone/>
              </a:pPr>
              <a:r>
                <a:rPr lang="en-US" sz="3600" b="1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Three Questions:</a:t>
              </a:r>
              <a:endParaRPr/>
            </a:p>
          </p:txBody>
        </p:sp>
        <p:sp>
          <p:nvSpPr>
            <p:cNvPr id="406" name="Google Shape;406;p33"/>
            <p:cNvSpPr/>
            <p:nvPr/>
          </p:nvSpPr>
          <p:spPr>
            <a:xfrm>
              <a:off x="5832537" y="2534359"/>
              <a:ext cx="4320000" cy="17130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3"/>
            <p:cNvSpPr txBox="1"/>
            <p:nvPr/>
          </p:nvSpPr>
          <p:spPr>
            <a:xfrm>
              <a:off x="5832525" y="2534355"/>
              <a:ext cx="4320000" cy="20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ourier New"/>
                <a:buNone/>
              </a:pPr>
              <a:r>
                <a:rPr lang="en-US" sz="17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What did you accomplish yesterday?</a:t>
              </a:r>
              <a:endParaRPr sz="17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ourier New"/>
                <a:buNone/>
              </a:pPr>
              <a:endParaRPr sz="17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59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Trebuchet MS"/>
                <a:buNone/>
              </a:pPr>
              <a:r>
                <a:rPr lang="en-US" sz="17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What will you do today to help the team meet the Sprint Goal?</a:t>
              </a:r>
              <a:endParaRPr sz="17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59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Trebuchet MS"/>
                <a:buNone/>
              </a:pPr>
              <a:endParaRPr sz="17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59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Trebuchet MS"/>
                <a:buNone/>
              </a:pPr>
              <a:r>
                <a:rPr lang="en-US" sz="17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Is there any obstacle blocking you?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4"/>
          <p:cNvSpPr/>
          <p:nvPr/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414" name="Google Shape;414;p34"/>
          <p:cNvGrpSpPr/>
          <p:nvPr/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415" name="Google Shape;415;p34"/>
            <p:cNvCxnSpPr/>
            <p:nvPr/>
          </p:nvCxnSpPr>
          <p:spPr>
            <a:xfrm>
              <a:off x="10196547" y="4572001"/>
              <a:ext cx="393665" cy="2285999"/>
            </a:xfrm>
            <a:prstGeom prst="straightConnector1">
              <a:avLst/>
            </a:prstGeom>
            <a:noFill/>
            <a:ln w="9525" cap="flat" cmpd="sng">
              <a:solidFill>
                <a:srgbClr val="BFBFBF">
                  <a:alpha val="6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6" name="Google Shape;416;p34"/>
            <p:cNvCxnSpPr/>
            <p:nvPr/>
          </p:nvCxnSpPr>
          <p:spPr>
            <a:xfrm flipH="1">
              <a:off x="7425267" y="4572001"/>
              <a:ext cx="3383073" cy="2285999"/>
            </a:xfrm>
            <a:prstGeom prst="straightConnector1">
              <a:avLst/>
            </a:prstGeom>
            <a:noFill/>
            <a:ln w="9525" cap="flat" cmpd="sng">
              <a:solidFill>
                <a:srgbClr val="BFBFBF">
                  <a:alpha val="6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17" name="Google Shape;417;p34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418" name="Google Shape;418;p34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419" name="Google Shape;419;p34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4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421" name="Google Shape;421;p34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422" name="Google Shape;422;p34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423" name="Google Shape;423;p34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4" name="Google Shape;424;p34"/>
          <p:cNvSpPr txBox="1">
            <a:spLocks noGrp="1"/>
          </p:cNvSpPr>
          <p:nvPr>
            <p:ph type="title"/>
          </p:nvPr>
        </p:nvSpPr>
        <p:spPr>
          <a:xfrm>
            <a:off x="677334" y="4765972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Sprint Review/Demo</a:t>
            </a:r>
            <a:br>
              <a:rPr lang="en-US" sz="4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31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Celebrate Success!</a:t>
            </a:r>
            <a:endParaRPr/>
          </a:p>
        </p:txBody>
      </p:sp>
      <p:sp>
        <p:nvSpPr>
          <p:cNvPr id="425" name="Google Shape;425;p34"/>
          <p:cNvSpPr/>
          <p:nvPr/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426" name="Google Shape;426;p34"/>
          <p:cNvGrpSpPr/>
          <p:nvPr/>
        </p:nvGrpSpPr>
        <p:grpSpPr>
          <a:xfrm>
            <a:off x="1988896" y="643158"/>
            <a:ext cx="8214208" cy="3285683"/>
            <a:chOff x="1345958" y="220"/>
            <a:chExt cx="8214208" cy="3285683"/>
          </a:xfrm>
        </p:grpSpPr>
        <p:sp>
          <p:nvSpPr>
            <p:cNvPr id="427" name="Google Shape;427;p34"/>
            <p:cNvSpPr/>
            <p:nvPr/>
          </p:nvSpPr>
          <p:spPr>
            <a:xfrm>
              <a:off x="1345958" y="220"/>
              <a:ext cx="3285683" cy="3285683"/>
            </a:xfrm>
            <a:prstGeom prst="ellipse">
              <a:avLst/>
            </a:prstGeom>
            <a:gradFill>
              <a:gsLst>
                <a:gs pos="0">
                  <a:srgbClr val="96C443"/>
                </a:gs>
                <a:gs pos="78000">
                  <a:srgbClr val="83B01F"/>
                </a:gs>
                <a:gs pos="100000">
                  <a:srgbClr val="83B01F"/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4"/>
            <p:cNvSpPr txBox="1"/>
            <p:nvPr/>
          </p:nvSpPr>
          <p:spPr>
            <a:xfrm>
              <a:off x="1827135" y="481397"/>
              <a:ext cx="2323329" cy="2323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35550" rIns="35550" bIns="35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Trebuchet MS"/>
                <a:buNone/>
              </a:pPr>
              <a:r>
                <a:rPr lang="en-US" sz="28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Team shows off what they have accomplished during the Sprint</a:t>
              </a:r>
              <a:endParaRPr/>
            </a:p>
          </p:txBody>
        </p:sp>
        <p:sp>
          <p:nvSpPr>
            <p:cNvPr id="429" name="Google Shape;429;p34"/>
            <p:cNvSpPr/>
            <p:nvPr/>
          </p:nvSpPr>
          <p:spPr>
            <a:xfrm rot="5400000">
              <a:off x="4902710" y="1207709"/>
              <a:ext cx="1149989" cy="870706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rgbClr val="C8DEAC"/>
                </a:gs>
                <a:gs pos="78000">
                  <a:srgbClr val="B4CF93"/>
                </a:gs>
                <a:gs pos="100000">
                  <a:srgbClr val="B4CF93"/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4"/>
            <p:cNvSpPr/>
            <p:nvPr/>
          </p:nvSpPr>
          <p:spPr>
            <a:xfrm>
              <a:off x="6274483" y="220"/>
              <a:ext cx="3285683" cy="3285683"/>
            </a:xfrm>
            <a:prstGeom prst="ellipse">
              <a:avLst/>
            </a:prstGeom>
            <a:gradFill>
              <a:gsLst>
                <a:gs pos="0">
                  <a:srgbClr val="96C443"/>
                </a:gs>
                <a:gs pos="78000">
                  <a:srgbClr val="83B01F"/>
                </a:gs>
                <a:gs pos="100000">
                  <a:srgbClr val="83B01F"/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4"/>
            <p:cNvSpPr txBox="1"/>
            <p:nvPr/>
          </p:nvSpPr>
          <p:spPr>
            <a:xfrm>
              <a:off x="6755660" y="481397"/>
              <a:ext cx="2323329" cy="2323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35550" rIns="35550" bIns="35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Trebuchet MS"/>
                <a:buNone/>
              </a:pPr>
              <a:r>
                <a:rPr lang="en-US" sz="28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Anyone can attend: Invite customers, board members, management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Sprint Retrospective</a:t>
            </a:r>
            <a:endParaRPr sz="36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438" name="Google Shape;438;p35"/>
          <p:cNvGrpSpPr/>
          <p:nvPr/>
        </p:nvGrpSpPr>
        <p:grpSpPr>
          <a:xfrm>
            <a:off x="677863" y="2161274"/>
            <a:ext cx="8596312" cy="3880064"/>
            <a:chOff x="0" y="686"/>
            <a:chExt cx="8596312" cy="3880064"/>
          </a:xfrm>
        </p:grpSpPr>
        <p:sp>
          <p:nvSpPr>
            <p:cNvPr id="439" name="Google Shape;439;p35"/>
            <p:cNvSpPr/>
            <p:nvPr/>
          </p:nvSpPr>
          <p:spPr>
            <a:xfrm>
              <a:off x="0" y="2921763"/>
              <a:ext cx="8596312" cy="958987"/>
            </a:xfrm>
            <a:prstGeom prst="rect">
              <a:avLst/>
            </a:prstGeom>
            <a:solidFill>
              <a:srgbClr val="52A01E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5"/>
            <p:cNvSpPr txBox="1"/>
            <p:nvPr/>
          </p:nvSpPr>
          <p:spPr>
            <a:xfrm>
              <a:off x="0" y="2921763"/>
              <a:ext cx="8596312" cy="9589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1800" tIns="241800" rIns="241800" bIns="241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Trebuchet MS"/>
                <a:buNone/>
              </a:pPr>
              <a:r>
                <a:rPr lang="en-US" sz="3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Evaluate HAPPINESS</a:t>
              </a:r>
              <a:endParaRPr/>
            </a:p>
          </p:txBody>
        </p:sp>
        <p:sp>
          <p:nvSpPr>
            <p:cNvPr id="441" name="Google Shape;441;p35"/>
            <p:cNvSpPr/>
            <p:nvPr/>
          </p:nvSpPr>
          <p:spPr>
            <a:xfrm rot="10800000">
              <a:off x="0" y="1461224"/>
              <a:ext cx="8596312" cy="1474923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A4C31D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5"/>
            <p:cNvSpPr txBox="1"/>
            <p:nvPr/>
          </p:nvSpPr>
          <p:spPr>
            <a:xfrm>
              <a:off x="0" y="1461224"/>
              <a:ext cx="8596312" cy="5176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25" tIns="78225" rIns="78225" bIns="78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Trebuchet MS"/>
                <a:buNone/>
              </a:pPr>
              <a:endParaRPr sz="11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Trebuchet MS"/>
                <a:buNone/>
              </a:pPr>
              <a:r>
                <a:rPr lang="en-US" sz="2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Identify improvements to take into the following Sprint</a:t>
              </a:r>
              <a:endParaRPr/>
            </a:p>
          </p:txBody>
        </p:sp>
        <p:sp>
          <p:nvSpPr>
            <p:cNvPr id="443" name="Google Shape;443;p35"/>
            <p:cNvSpPr/>
            <p:nvPr/>
          </p:nvSpPr>
          <p:spPr>
            <a:xfrm>
              <a:off x="0" y="1978922"/>
              <a:ext cx="8596312" cy="441002"/>
            </a:xfrm>
            <a:prstGeom prst="rect">
              <a:avLst/>
            </a:prstGeom>
            <a:solidFill>
              <a:srgbClr val="CFDFCA">
                <a:alpha val="89803"/>
              </a:srgbClr>
            </a:solidFill>
            <a:ln w="19050" cap="rnd" cmpd="sng">
              <a:solidFill>
                <a:srgbClr val="CFDFC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5"/>
            <p:cNvSpPr txBox="1"/>
            <p:nvPr/>
          </p:nvSpPr>
          <p:spPr>
            <a:xfrm>
              <a:off x="0" y="1978922"/>
              <a:ext cx="8596312" cy="4410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25400" rIns="142225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86112"/>
                </a:buClr>
                <a:buSzPts val="2000"/>
                <a:buFont typeface="Trebuchet MS"/>
                <a:buNone/>
              </a:pPr>
              <a:r>
                <a:rPr lang="en-US" sz="2000">
                  <a:solidFill>
                    <a:srgbClr val="486112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Add to next Sprint’s backlog</a:t>
              </a:r>
              <a:endParaRPr/>
            </a:p>
          </p:txBody>
        </p:sp>
        <p:sp>
          <p:nvSpPr>
            <p:cNvPr id="445" name="Google Shape;445;p35"/>
            <p:cNvSpPr/>
            <p:nvPr/>
          </p:nvSpPr>
          <p:spPr>
            <a:xfrm rot="10800000">
              <a:off x="0" y="686"/>
              <a:ext cx="8596312" cy="1474923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E7B91A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5"/>
            <p:cNvSpPr txBox="1"/>
            <p:nvPr/>
          </p:nvSpPr>
          <p:spPr>
            <a:xfrm>
              <a:off x="0" y="686"/>
              <a:ext cx="8596312" cy="9583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156450" rIns="156450" bIns="156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Trebuchet MS"/>
                <a:buNone/>
              </a:pPr>
              <a:r>
                <a:rPr lang="en-US" sz="22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Team determines what went right, what could have gone better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FDF1"/>
            </a:gs>
            <a:gs pos="74000">
              <a:srgbClr val="CEEA96"/>
            </a:gs>
            <a:gs pos="83000">
              <a:srgbClr val="CEEA96"/>
            </a:gs>
            <a:gs pos="100000">
              <a:srgbClr val="DFF1B8"/>
            </a:gs>
          </a:gsLst>
          <a:lin ang="5400000" scaled="0"/>
        </a:gradFill>
        <a:effectLst/>
      </p:bgPr>
    </p:bg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" name="Google Shape;452;p3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53" name="Google Shape;453;p36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54" name="Google Shape;454;p36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55" name="Google Shape;455;p36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456" name="Google Shape;456;p36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457" name="Google Shape;457;p3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6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459" name="Google Shape;459;p36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460" name="Google Shape;460;p36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461" name="Google Shape;461;p3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6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3" name="Google Shape;463;p36"/>
          <p:cNvSpPr/>
          <p:nvPr/>
        </p:nvSpPr>
        <p:spPr>
          <a:xfrm>
            <a:off x="0" y="2280"/>
            <a:ext cx="12192000" cy="6858000"/>
          </a:xfrm>
          <a:prstGeom prst="rect">
            <a:avLst/>
          </a:prstGeom>
          <a:solidFill>
            <a:srgbClr val="5C52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4" name="Google Shape;464;p36"/>
          <p:cNvSpPr/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19050" cap="rnd" cmpd="sng">
            <a:solidFill>
              <a:srgbClr val="5C52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65" name="Google Shape;465;p36" descr="A close up of a newspaper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3526" y="1138638"/>
            <a:ext cx="6733825" cy="4595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Introductions:</a:t>
            </a:r>
            <a:endParaRPr sz="36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58" name="Google Shape;158;p19"/>
          <p:cNvGrpSpPr/>
          <p:nvPr/>
        </p:nvGrpSpPr>
        <p:grpSpPr>
          <a:xfrm>
            <a:off x="677863" y="2162483"/>
            <a:ext cx="8596310" cy="3877646"/>
            <a:chOff x="0" y="1895"/>
            <a:chExt cx="8596310" cy="3877646"/>
          </a:xfrm>
        </p:grpSpPr>
        <p:sp>
          <p:nvSpPr>
            <p:cNvPr id="159" name="Google Shape;159;p19"/>
            <p:cNvSpPr/>
            <p:nvPr/>
          </p:nvSpPr>
          <p:spPr>
            <a:xfrm rot="5400000">
              <a:off x="5345150" y="-2123497"/>
              <a:ext cx="1000682" cy="5501639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FDFCA">
                <a:alpha val="89803"/>
              </a:srgbClr>
            </a:solidFill>
            <a:ln w="12700" cap="rnd" cmpd="sng">
              <a:solidFill>
                <a:srgbClr val="CFDFC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9"/>
            <p:cNvSpPr txBox="1"/>
            <p:nvPr/>
          </p:nvSpPr>
          <p:spPr>
            <a:xfrm>
              <a:off x="3094672" y="175830"/>
              <a:ext cx="5452790" cy="9029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36175" rIns="72375" bIns="36175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Trebuchet MS"/>
                <a:buChar char="•"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Director of Program Services, Workiva</a:t>
              </a:r>
              <a:endParaRPr/>
            </a:p>
          </p:txBody>
        </p:sp>
        <p:sp>
          <p:nvSpPr>
            <p:cNvPr id="161" name="Google Shape;161;p19"/>
            <p:cNvSpPr/>
            <p:nvPr/>
          </p:nvSpPr>
          <p:spPr>
            <a:xfrm>
              <a:off x="0" y="1895"/>
              <a:ext cx="3094672" cy="125085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DD5B5"/>
                </a:gs>
                <a:gs pos="88000">
                  <a:srgbClr val="73AC5D"/>
                </a:gs>
                <a:gs pos="100000">
                  <a:srgbClr val="73AC5D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9"/>
            <p:cNvSpPr txBox="1"/>
            <p:nvPr/>
          </p:nvSpPr>
          <p:spPr>
            <a:xfrm>
              <a:off x="61062" y="62957"/>
              <a:ext cx="2972548" cy="11287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49525" rIns="99050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Trebuchet MS"/>
                <a:buNone/>
              </a:pPr>
              <a:r>
                <a:rPr lang="en-US" sz="26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Jeff Bivens</a:t>
              </a:r>
              <a:endParaRPr/>
            </a:p>
          </p:txBody>
        </p:sp>
        <p:sp>
          <p:nvSpPr>
            <p:cNvPr id="163" name="Google Shape;163;p19"/>
            <p:cNvSpPr/>
            <p:nvPr/>
          </p:nvSpPr>
          <p:spPr>
            <a:xfrm rot="5400000">
              <a:off x="5345150" y="-810101"/>
              <a:ext cx="1000682" cy="5501639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E3EAC8">
                <a:alpha val="89803"/>
              </a:srgbClr>
            </a:solidFill>
            <a:ln w="12700" cap="rnd" cmpd="sng">
              <a:solidFill>
                <a:srgbClr val="E3EAC8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9"/>
            <p:cNvSpPr txBox="1"/>
            <p:nvPr/>
          </p:nvSpPr>
          <p:spPr>
            <a:xfrm>
              <a:off x="3094672" y="1489226"/>
              <a:ext cx="5452790" cy="9029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36175" rIns="72375" bIns="36175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Trebuchet MS"/>
                <a:buChar char="•"/>
              </a:pPr>
              <a:r>
                <a:rPr lang="en-US" sz="19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Executive Director, </a:t>
              </a:r>
              <a:r>
                <a:rPr lang="en-US" sz="19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Crested Butte Wildflower Festival</a:t>
              </a:r>
              <a:endParaRPr/>
            </a:p>
          </p:txBody>
        </p:sp>
        <p:sp>
          <p:nvSpPr>
            <p:cNvPr id="165" name="Google Shape;165;p19"/>
            <p:cNvSpPr/>
            <p:nvPr/>
          </p:nvSpPr>
          <p:spPr>
            <a:xfrm>
              <a:off x="0" y="1315291"/>
              <a:ext cx="3094672" cy="125085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D9E4BA"/>
                </a:gs>
                <a:gs pos="88000">
                  <a:srgbClr val="B0CA5D"/>
                </a:gs>
                <a:gs pos="100000">
                  <a:srgbClr val="B0CA5D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9"/>
            <p:cNvSpPr txBox="1"/>
            <p:nvPr/>
          </p:nvSpPr>
          <p:spPr>
            <a:xfrm>
              <a:off x="61062" y="1376353"/>
              <a:ext cx="2972548" cy="11287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49525" rIns="99050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Trebuchet MS"/>
                <a:buNone/>
              </a:pPr>
              <a:r>
                <a:rPr lang="en-US" sz="26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Michelle Bivens</a:t>
              </a:r>
              <a:endParaRPr/>
            </a:p>
          </p:txBody>
        </p:sp>
        <p:sp>
          <p:nvSpPr>
            <p:cNvPr id="167" name="Google Shape;167;p19"/>
            <p:cNvSpPr/>
            <p:nvPr/>
          </p:nvSpPr>
          <p:spPr>
            <a:xfrm rot="5400000">
              <a:off x="5345150" y="503295"/>
              <a:ext cx="1000682" cy="5501639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5E6C8">
                <a:alpha val="89803"/>
              </a:srgbClr>
            </a:solidFill>
            <a:ln w="12700" cap="rnd" cmpd="sng">
              <a:solidFill>
                <a:srgbClr val="F5E6C8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9"/>
            <p:cNvSpPr txBox="1"/>
            <p:nvPr/>
          </p:nvSpPr>
          <p:spPr>
            <a:xfrm>
              <a:off x="3094672" y="2802623"/>
              <a:ext cx="5452790" cy="9029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36175" rIns="72375" bIns="36175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Trebuchet MS"/>
                <a:buChar char="•"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How many people are on your “team”?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Trebuchet MS"/>
                <a:buChar char="•"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How do you currently manage your list of to dos?</a:t>
              </a:r>
              <a:endParaRPr/>
            </a:p>
          </p:txBody>
        </p:sp>
        <p:sp>
          <p:nvSpPr>
            <p:cNvPr id="169" name="Google Shape;169;p19"/>
            <p:cNvSpPr/>
            <p:nvPr/>
          </p:nvSpPr>
          <p:spPr>
            <a:xfrm>
              <a:off x="0" y="2628688"/>
              <a:ext cx="3094672" cy="125085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5E4C1"/>
                </a:gs>
                <a:gs pos="88000">
                  <a:srgbClr val="EAC15C"/>
                </a:gs>
                <a:gs pos="100000">
                  <a:srgbClr val="EAC15C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9"/>
            <p:cNvSpPr txBox="1"/>
            <p:nvPr/>
          </p:nvSpPr>
          <p:spPr>
            <a:xfrm>
              <a:off x="61062" y="2689750"/>
              <a:ext cx="2972548" cy="11287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49525" rIns="99050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Trebuchet MS"/>
                <a:buNone/>
              </a:pPr>
              <a:r>
                <a:rPr lang="en-US" sz="26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Introduce Yourself &amp; Organization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2" name="Google Shape;472;p37"/>
          <p:cNvSpPr txBox="1"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Implement SCRUM</a:t>
            </a:r>
            <a:endParaRPr/>
          </a:p>
        </p:txBody>
      </p:sp>
      <p:sp>
        <p:nvSpPr>
          <p:cNvPr id="473" name="Google Shape;473;p37"/>
          <p:cNvSpPr/>
          <p:nvPr/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37"/>
          <p:cNvSpPr/>
          <p:nvPr/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5" name="Google Shape;475;p37"/>
          <p:cNvGrpSpPr/>
          <p:nvPr/>
        </p:nvGrpSpPr>
        <p:grpSpPr>
          <a:xfrm>
            <a:off x="1286933" y="1949781"/>
            <a:ext cx="9618132" cy="4091004"/>
            <a:chOff x="0" y="1238"/>
            <a:chExt cx="9618132" cy="4091004"/>
          </a:xfrm>
        </p:grpSpPr>
        <p:sp>
          <p:nvSpPr>
            <p:cNvPr id="476" name="Google Shape;476;p37"/>
            <p:cNvSpPr/>
            <p:nvPr/>
          </p:nvSpPr>
          <p:spPr>
            <a:xfrm rot="5400000">
              <a:off x="-69557" y="70795"/>
              <a:ext cx="463714" cy="324600"/>
            </a:xfrm>
            <a:prstGeom prst="chevron">
              <a:avLst>
                <a:gd name="adj" fmla="val 50000"/>
              </a:avLst>
            </a:prstGeom>
            <a:solidFill>
              <a:srgbClr val="52A01E"/>
            </a:solidFill>
            <a:ln w="12700" cap="rnd" cmpd="sng">
              <a:solidFill>
                <a:srgbClr val="52A0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7"/>
            <p:cNvSpPr txBox="1"/>
            <p:nvPr/>
          </p:nvSpPr>
          <p:spPr>
            <a:xfrm>
              <a:off x="0" y="163538"/>
              <a:ext cx="324600" cy="139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00" tIns="5700" rIns="5700" bIns="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rebuchet MS"/>
                <a:buNone/>
              </a:pPr>
              <a:endParaRPr sz="9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78" name="Google Shape;478;p37"/>
            <p:cNvSpPr/>
            <p:nvPr/>
          </p:nvSpPr>
          <p:spPr>
            <a:xfrm rot="5400000">
              <a:off x="4820659" y="-4494820"/>
              <a:ext cx="301414" cy="9293532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2700" cap="rnd" cmpd="sng">
              <a:solidFill>
                <a:srgbClr val="52A0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7"/>
            <p:cNvSpPr txBox="1"/>
            <p:nvPr/>
          </p:nvSpPr>
          <p:spPr>
            <a:xfrm>
              <a:off x="324600" y="15953"/>
              <a:ext cx="9278818" cy="2719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1425" rIns="11425" bIns="11425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Char char="•"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Identify Product Owner – Usually the ED</a:t>
              </a:r>
              <a:endParaRPr/>
            </a:p>
          </p:txBody>
        </p:sp>
        <p:sp>
          <p:nvSpPr>
            <p:cNvPr id="480" name="Google Shape;480;p37"/>
            <p:cNvSpPr/>
            <p:nvPr/>
          </p:nvSpPr>
          <p:spPr>
            <a:xfrm rot="5400000">
              <a:off x="-69557" y="473827"/>
              <a:ext cx="463714" cy="324600"/>
            </a:xfrm>
            <a:prstGeom prst="chevron">
              <a:avLst>
                <a:gd name="adj" fmla="val 50000"/>
              </a:avLst>
            </a:prstGeom>
            <a:solidFill>
              <a:srgbClr val="61A71F"/>
            </a:solidFill>
            <a:ln w="12700" cap="rnd" cmpd="sng">
              <a:solidFill>
                <a:srgbClr val="61A7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7"/>
            <p:cNvSpPr txBox="1"/>
            <p:nvPr/>
          </p:nvSpPr>
          <p:spPr>
            <a:xfrm>
              <a:off x="0" y="566570"/>
              <a:ext cx="324600" cy="139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00" tIns="5700" rIns="5700" bIns="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rebuchet MS"/>
                <a:buNone/>
              </a:pPr>
              <a:endParaRPr sz="9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82" name="Google Shape;482;p37"/>
            <p:cNvSpPr/>
            <p:nvPr/>
          </p:nvSpPr>
          <p:spPr>
            <a:xfrm rot="5400000">
              <a:off x="4820659" y="-4091788"/>
              <a:ext cx="301414" cy="9293532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2700" cap="rnd" cmpd="sng">
              <a:solidFill>
                <a:srgbClr val="61A7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7"/>
            <p:cNvSpPr txBox="1"/>
            <p:nvPr/>
          </p:nvSpPr>
          <p:spPr>
            <a:xfrm>
              <a:off x="324600" y="418985"/>
              <a:ext cx="9278818" cy="2719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1425" rIns="11425" bIns="11425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Char char="•"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Organize Your Team</a:t>
              </a:r>
              <a:endParaRPr/>
            </a:p>
          </p:txBody>
        </p:sp>
        <p:sp>
          <p:nvSpPr>
            <p:cNvPr id="484" name="Google Shape;484;p37"/>
            <p:cNvSpPr/>
            <p:nvPr/>
          </p:nvSpPr>
          <p:spPr>
            <a:xfrm rot="5400000">
              <a:off x="-69557" y="876860"/>
              <a:ext cx="463714" cy="324600"/>
            </a:xfrm>
            <a:prstGeom prst="chevron">
              <a:avLst>
                <a:gd name="adj" fmla="val 50000"/>
              </a:avLst>
            </a:prstGeom>
            <a:solidFill>
              <a:srgbClr val="73AF1E"/>
            </a:solidFill>
            <a:ln w="12700" cap="rnd" cmpd="sng">
              <a:solidFill>
                <a:srgbClr val="73AF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7"/>
            <p:cNvSpPr txBox="1"/>
            <p:nvPr/>
          </p:nvSpPr>
          <p:spPr>
            <a:xfrm>
              <a:off x="0" y="969603"/>
              <a:ext cx="324600" cy="139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00" tIns="5700" rIns="5700" bIns="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rebuchet MS"/>
                <a:buNone/>
              </a:pPr>
              <a:endParaRPr sz="9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86" name="Google Shape;486;p37"/>
            <p:cNvSpPr/>
            <p:nvPr/>
          </p:nvSpPr>
          <p:spPr>
            <a:xfrm rot="5400000">
              <a:off x="4820659" y="-3688756"/>
              <a:ext cx="301414" cy="9293532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2700" cap="rnd" cmpd="sng">
              <a:solidFill>
                <a:srgbClr val="73AF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7"/>
            <p:cNvSpPr txBox="1"/>
            <p:nvPr/>
          </p:nvSpPr>
          <p:spPr>
            <a:xfrm>
              <a:off x="324600" y="822017"/>
              <a:ext cx="9278818" cy="2719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1425" rIns="11425" bIns="11425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Char char="•"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Pick a SCRUM Master</a:t>
              </a:r>
              <a:endParaRPr/>
            </a:p>
          </p:txBody>
        </p:sp>
        <p:sp>
          <p:nvSpPr>
            <p:cNvPr id="488" name="Google Shape;488;p37"/>
            <p:cNvSpPr/>
            <p:nvPr/>
          </p:nvSpPr>
          <p:spPr>
            <a:xfrm rot="5400000">
              <a:off x="-69557" y="1279892"/>
              <a:ext cx="463714" cy="324600"/>
            </a:xfrm>
            <a:prstGeom prst="chevron">
              <a:avLst>
                <a:gd name="adj" fmla="val 50000"/>
              </a:avLst>
            </a:prstGeom>
            <a:solidFill>
              <a:srgbClr val="84B71E"/>
            </a:solidFill>
            <a:ln w="12700" cap="rnd" cmpd="sng">
              <a:solidFill>
                <a:srgbClr val="84B7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7"/>
            <p:cNvSpPr txBox="1"/>
            <p:nvPr/>
          </p:nvSpPr>
          <p:spPr>
            <a:xfrm>
              <a:off x="0" y="1372635"/>
              <a:ext cx="324600" cy="139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00" tIns="5700" rIns="5700" bIns="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rebuchet MS"/>
                <a:buNone/>
              </a:pPr>
              <a:endParaRPr sz="9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90" name="Google Shape;490;p37"/>
            <p:cNvSpPr/>
            <p:nvPr/>
          </p:nvSpPr>
          <p:spPr>
            <a:xfrm rot="5400000">
              <a:off x="4820659" y="-3285723"/>
              <a:ext cx="301414" cy="9293532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2700" cap="rnd" cmpd="sng">
              <a:solidFill>
                <a:srgbClr val="84B7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7"/>
            <p:cNvSpPr txBox="1"/>
            <p:nvPr/>
          </p:nvSpPr>
          <p:spPr>
            <a:xfrm>
              <a:off x="324600" y="1225050"/>
              <a:ext cx="9278818" cy="2719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1425" rIns="11425" bIns="11425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Char char="•"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Create and Prioritize a product Backlog</a:t>
              </a:r>
              <a:endParaRPr/>
            </a:p>
          </p:txBody>
        </p:sp>
        <p:sp>
          <p:nvSpPr>
            <p:cNvPr id="492" name="Google Shape;492;p37"/>
            <p:cNvSpPr/>
            <p:nvPr/>
          </p:nvSpPr>
          <p:spPr>
            <a:xfrm rot="5400000">
              <a:off x="-69557" y="1682924"/>
              <a:ext cx="463714" cy="324600"/>
            </a:xfrm>
            <a:prstGeom prst="chevron">
              <a:avLst>
                <a:gd name="adj" fmla="val 50000"/>
              </a:avLst>
            </a:prstGeom>
            <a:solidFill>
              <a:srgbClr val="99BF1C"/>
            </a:solidFill>
            <a:ln w="12700" cap="rnd" cmpd="sng">
              <a:solidFill>
                <a:srgbClr val="99B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7"/>
            <p:cNvSpPr txBox="1"/>
            <p:nvPr/>
          </p:nvSpPr>
          <p:spPr>
            <a:xfrm>
              <a:off x="0" y="1775667"/>
              <a:ext cx="324600" cy="139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00" tIns="5700" rIns="5700" bIns="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rebuchet MS"/>
                <a:buNone/>
              </a:pPr>
              <a:endParaRPr sz="9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94" name="Google Shape;494;p37"/>
            <p:cNvSpPr/>
            <p:nvPr/>
          </p:nvSpPr>
          <p:spPr>
            <a:xfrm rot="5400000">
              <a:off x="4820659" y="-2882691"/>
              <a:ext cx="301414" cy="9293532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2700" cap="rnd" cmpd="sng">
              <a:solidFill>
                <a:srgbClr val="99B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7"/>
            <p:cNvSpPr txBox="1"/>
            <p:nvPr/>
          </p:nvSpPr>
          <p:spPr>
            <a:xfrm>
              <a:off x="324600" y="1628082"/>
              <a:ext cx="9278818" cy="2719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1425" rIns="11425" bIns="11425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Char char="•"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Hold a Sprint Planning Meeting </a:t>
              </a:r>
              <a:endParaRPr/>
            </a:p>
          </p:txBody>
        </p:sp>
        <p:sp>
          <p:nvSpPr>
            <p:cNvPr id="496" name="Google Shape;496;p37"/>
            <p:cNvSpPr/>
            <p:nvPr/>
          </p:nvSpPr>
          <p:spPr>
            <a:xfrm rot="5400000">
              <a:off x="-69557" y="2085956"/>
              <a:ext cx="463714" cy="324600"/>
            </a:xfrm>
            <a:prstGeom prst="chevron">
              <a:avLst>
                <a:gd name="adj" fmla="val 50000"/>
              </a:avLst>
            </a:prstGeom>
            <a:solidFill>
              <a:srgbClr val="AFC71C"/>
            </a:solidFill>
            <a:ln w="12700" cap="rnd" cmpd="sng">
              <a:solidFill>
                <a:srgbClr val="AFC7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7"/>
            <p:cNvSpPr txBox="1"/>
            <p:nvPr/>
          </p:nvSpPr>
          <p:spPr>
            <a:xfrm>
              <a:off x="0" y="2178699"/>
              <a:ext cx="324600" cy="139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00" tIns="5700" rIns="5700" bIns="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rebuchet MS"/>
                <a:buNone/>
              </a:pPr>
              <a:endParaRPr sz="9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98" name="Google Shape;498;p37"/>
            <p:cNvSpPr/>
            <p:nvPr/>
          </p:nvSpPr>
          <p:spPr>
            <a:xfrm rot="5400000">
              <a:off x="4820659" y="-2479659"/>
              <a:ext cx="301414" cy="9293532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2700" cap="rnd" cmpd="sng">
              <a:solidFill>
                <a:srgbClr val="AFC7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7"/>
            <p:cNvSpPr txBox="1"/>
            <p:nvPr/>
          </p:nvSpPr>
          <p:spPr>
            <a:xfrm>
              <a:off x="324600" y="2031114"/>
              <a:ext cx="9278818" cy="2719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1425" rIns="11425" bIns="11425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Char char="•"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Make Work Visible – SCRUM Board</a:t>
              </a:r>
              <a:endParaRPr/>
            </a:p>
          </p:txBody>
        </p:sp>
        <p:sp>
          <p:nvSpPr>
            <p:cNvPr id="500" name="Google Shape;500;p37"/>
            <p:cNvSpPr/>
            <p:nvPr/>
          </p:nvSpPr>
          <p:spPr>
            <a:xfrm rot="5400000">
              <a:off x="-69557" y="2488989"/>
              <a:ext cx="463714" cy="324600"/>
            </a:xfrm>
            <a:prstGeom prst="chevron">
              <a:avLst>
                <a:gd name="adj" fmla="val 50000"/>
              </a:avLst>
            </a:prstGeom>
            <a:solidFill>
              <a:srgbClr val="C6D01B"/>
            </a:solidFill>
            <a:ln w="12700" cap="rnd" cmpd="sng">
              <a:solidFill>
                <a:srgbClr val="C6D0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7"/>
            <p:cNvSpPr txBox="1"/>
            <p:nvPr/>
          </p:nvSpPr>
          <p:spPr>
            <a:xfrm>
              <a:off x="0" y="2581732"/>
              <a:ext cx="324600" cy="139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00" tIns="5700" rIns="5700" bIns="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rebuchet MS"/>
                <a:buNone/>
              </a:pPr>
              <a:endParaRPr sz="9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02" name="Google Shape;502;p37"/>
            <p:cNvSpPr/>
            <p:nvPr/>
          </p:nvSpPr>
          <p:spPr>
            <a:xfrm rot="5400000">
              <a:off x="4820659" y="-2076627"/>
              <a:ext cx="301414" cy="9293532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2700" cap="rnd" cmpd="sng">
              <a:solidFill>
                <a:srgbClr val="C6D0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7"/>
            <p:cNvSpPr txBox="1"/>
            <p:nvPr/>
          </p:nvSpPr>
          <p:spPr>
            <a:xfrm>
              <a:off x="324600" y="2434146"/>
              <a:ext cx="9278818" cy="2719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1425" rIns="11425" bIns="11425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Char char="•"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Schedule Daily Stand-Up Meetings for Sprint Duration</a:t>
              </a:r>
              <a:endParaRPr/>
            </a:p>
          </p:txBody>
        </p:sp>
        <p:sp>
          <p:nvSpPr>
            <p:cNvPr id="504" name="Google Shape;504;p37"/>
            <p:cNvSpPr/>
            <p:nvPr/>
          </p:nvSpPr>
          <p:spPr>
            <a:xfrm rot="5400000">
              <a:off x="-69557" y="2892021"/>
              <a:ext cx="463714" cy="324600"/>
            </a:xfrm>
            <a:prstGeom prst="chevron">
              <a:avLst>
                <a:gd name="adj" fmla="val 50000"/>
              </a:avLst>
            </a:prstGeom>
            <a:solidFill>
              <a:srgbClr val="D8CF1A"/>
            </a:solidFill>
            <a:ln w="12700" cap="rnd" cmpd="sng">
              <a:solidFill>
                <a:srgbClr val="D8CF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7"/>
            <p:cNvSpPr txBox="1"/>
            <p:nvPr/>
          </p:nvSpPr>
          <p:spPr>
            <a:xfrm>
              <a:off x="0" y="2984764"/>
              <a:ext cx="324600" cy="139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00" tIns="5700" rIns="5700" bIns="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rebuchet MS"/>
                <a:buNone/>
              </a:pPr>
              <a:endParaRPr sz="9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06" name="Google Shape;506;p37"/>
            <p:cNvSpPr/>
            <p:nvPr/>
          </p:nvSpPr>
          <p:spPr>
            <a:xfrm rot="5400000">
              <a:off x="4820659" y="-1673594"/>
              <a:ext cx="301414" cy="9293532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2700" cap="rnd" cmpd="sng">
              <a:solidFill>
                <a:srgbClr val="D8CF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7"/>
            <p:cNvSpPr txBox="1"/>
            <p:nvPr/>
          </p:nvSpPr>
          <p:spPr>
            <a:xfrm>
              <a:off x="324600" y="2837179"/>
              <a:ext cx="9278818" cy="2719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1425" rIns="11425" bIns="11425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Char char="•"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Invite Guests to Your Sprint Review/Demo</a:t>
              </a:r>
              <a:endParaRPr/>
            </a:p>
          </p:txBody>
        </p:sp>
        <p:sp>
          <p:nvSpPr>
            <p:cNvPr id="508" name="Google Shape;508;p37"/>
            <p:cNvSpPr/>
            <p:nvPr/>
          </p:nvSpPr>
          <p:spPr>
            <a:xfrm rot="5400000">
              <a:off x="-69557" y="3295053"/>
              <a:ext cx="463714" cy="324600"/>
            </a:xfrm>
            <a:prstGeom prst="chevron">
              <a:avLst>
                <a:gd name="adj" fmla="val 50000"/>
              </a:avLst>
            </a:prstGeom>
            <a:solidFill>
              <a:srgbClr val="E1C618"/>
            </a:solidFill>
            <a:ln w="12700" cap="rnd" cmpd="sng">
              <a:solidFill>
                <a:srgbClr val="E1C6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7"/>
            <p:cNvSpPr txBox="1"/>
            <p:nvPr/>
          </p:nvSpPr>
          <p:spPr>
            <a:xfrm>
              <a:off x="0" y="3387796"/>
              <a:ext cx="324600" cy="139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00" tIns="5700" rIns="5700" bIns="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rebuchet MS"/>
                <a:buNone/>
              </a:pPr>
              <a:endParaRPr sz="9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10" name="Google Shape;510;p37"/>
            <p:cNvSpPr/>
            <p:nvPr/>
          </p:nvSpPr>
          <p:spPr>
            <a:xfrm rot="5400000">
              <a:off x="4820659" y="-1270562"/>
              <a:ext cx="301414" cy="9293532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2700" cap="rnd" cmpd="sng">
              <a:solidFill>
                <a:srgbClr val="E1C6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7"/>
            <p:cNvSpPr txBox="1"/>
            <p:nvPr/>
          </p:nvSpPr>
          <p:spPr>
            <a:xfrm>
              <a:off x="324600" y="3240211"/>
              <a:ext cx="9278818" cy="2719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1425" rIns="11425" bIns="11425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Char char="•"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Hold a Sprint Retrospective after the Review</a:t>
              </a:r>
              <a:endParaRPr/>
            </a:p>
          </p:txBody>
        </p:sp>
        <p:sp>
          <p:nvSpPr>
            <p:cNvPr id="512" name="Google Shape;512;p37"/>
            <p:cNvSpPr/>
            <p:nvPr/>
          </p:nvSpPr>
          <p:spPr>
            <a:xfrm rot="5400000">
              <a:off x="-69557" y="3698085"/>
              <a:ext cx="463714" cy="324600"/>
            </a:xfrm>
            <a:prstGeom prst="chevron">
              <a:avLst>
                <a:gd name="adj" fmla="val 50000"/>
              </a:avLst>
            </a:prstGeom>
            <a:solidFill>
              <a:srgbClr val="E7B91A"/>
            </a:solidFill>
            <a:ln w="12700" cap="rnd" cmpd="sng">
              <a:solidFill>
                <a:srgbClr val="E7B9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7"/>
            <p:cNvSpPr txBox="1"/>
            <p:nvPr/>
          </p:nvSpPr>
          <p:spPr>
            <a:xfrm>
              <a:off x="0" y="3790828"/>
              <a:ext cx="324600" cy="139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00" tIns="5700" rIns="5700" bIns="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Trebuchet MS"/>
                <a:buNone/>
              </a:pPr>
              <a:endParaRPr sz="9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14" name="Google Shape;514;p37"/>
            <p:cNvSpPr/>
            <p:nvPr/>
          </p:nvSpPr>
          <p:spPr>
            <a:xfrm rot="5400000">
              <a:off x="4820659" y="-867530"/>
              <a:ext cx="301414" cy="9293532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2700" cap="rnd" cmpd="sng">
              <a:solidFill>
                <a:srgbClr val="E7B9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7"/>
            <p:cNvSpPr txBox="1"/>
            <p:nvPr/>
          </p:nvSpPr>
          <p:spPr>
            <a:xfrm>
              <a:off x="324600" y="3643243"/>
              <a:ext cx="9278818" cy="2719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1425" rIns="11425" bIns="11425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Char char="•"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Begin Next Sprint Cycle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7" name="Google Shape;177;p20"/>
          <p:cNvSpPr txBox="1"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What is SCRUM?</a:t>
            </a:r>
            <a:endParaRPr/>
          </a:p>
        </p:txBody>
      </p:sp>
      <p:sp>
        <p:nvSpPr>
          <p:cNvPr id="178" name="Google Shape;178;p20"/>
          <p:cNvSpPr/>
          <p:nvPr/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0"/>
          <p:cNvSpPr/>
          <p:nvPr/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0"/>
          <p:cNvSpPr txBox="1">
            <a:spLocks noGrp="1"/>
          </p:cNvSpPr>
          <p:nvPr>
            <p:ph type="body" idx="1"/>
          </p:nvPr>
        </p:nvSpPr>
        <p:spPr>
          <a:xfrm>
            <a:off x="1229267" y="1816444"/>
            <a:ext cx="9408681" cy="4175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▶"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Process for managing your projects and workload: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▶"/>
            </a:pPr>
            <a:r>
              <a:rPr lang="en-US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Create and manage your “Product Backlog”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▶"/>
            </a:pPr>
            <a:r>
              <a:rPr lang="en-US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Empower your team to assist with the workload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▶"/>
            </a:pPr>
            <a:r>
              <a:rPr lang="en-US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Make your work visible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▶"/>
            </a:pPr>
            <a:r>
              <a:rPr lang="en-US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Meet with the team daily, celebrate success, identify improvements</a:t>
            </a:r>
            <a:endParaRPr/>
          </a:p>
          <a:p>
            <a:pPr marL="342900" marR="0" lvl="0" indent="-2514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▶"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REPEAT</a:t>
            </a:r>
            <a:endParaRPr/>
          </a:p>
          <a:p>
            <a:pPr marL="342900" marR="0" lvl="0" indent="-2514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</a:pPr>
            <a:r>
              <a:rPr lang="en-US" sz="1800" b="0" i="0" u="sng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Short Video </a:t>
            </a:r>
            <a:endParaRPr sz="18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514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514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/>
          <p:nvPr/>
        </p:nvSpPr>
        <p:spPr>
          <a:xfrm>
            <a:off x="0" y="0"/>
            <a:ext cx="12188825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7" name="Google Shape;187;p21"/>
          <p:cNvSpPr/>
          <p:nvPr/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188" name="Google Shape;188;p21"/>
          <p:cNvCxnSpPr/>
          <p:nvPr/>
        </p:nvCxnSpPr>
        <p:spPr>
          <a:xfrm flipH="1">
            <a:off x="10590212" y="0"/>
            <a:ext cx="1059921" cy="6858000"/>
          </a:xfrm>
          <a:prstGeom prst="straightConnector1">
            <a:avLst/>
          </a:prstGeom>
          <a:noFill/>
          <a:ln w="9525" cap="flat" cmpd="sng">
            <a:solidFill>
              <a:srgbClr val="BFBFBF">
                <a:alpha val="6980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9" name="Google Shape;189;p21"/>
          <p:cNvCxnSpPr/>
          <p:nvPr/>
        </p:nvCxnSpPr>
        <p:spPr>
          <a:xfrm flipH="1">
            <a:off x="7721600" y="3721395"/>
            <a:ext cx="4345560" cy="3136604"/>
          </a:xfrm>
          <a:prstGeom prst="straightConnector1">
            <a:avLst/>
          </a:prstGeom>
          <a:noFill/>
          <a:ln w="9525" cap="flat" cmpd="sng">
            <a:solidFill>
              <a:srgbClr val="BFBFBF">
                <a:alpha val="6980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0" name="Google Shape;190;p21"/>
          <p:cNvSpPr/>
          <p:nvPr/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 extrusionOk="0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</p:sp>
      <p:sp>
        <p:nvSpPr>
          <p:cNvPr id="191" name="Google Shape;191;p21"/>
          <p:cNvSpPr/>
          <p:nvPr/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 extrusionOk="0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</p:sp>
      <p:sp>
        <p:nvSpPr>
          <p:cNvPr id="192" name="Google Shape;192;p21"/>
          <p:cNvSpPr/>
          <p:nvPr/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1764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1"/>
          <p:cNvSpPr/>
          <p:nvPr/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 extrusionOk="0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3F7818">
              <a:alpha val="69803"/>
            </a:srgbClr>
          </a:solidFill>
          <a:ln>
            <a:noFill/>
          </a:ln>
        </p:spPr>
      </p:sp>
      <p:sp>
        <p:nvSpPr>
          <p:cNvPr id="194" name="Google Shape;194;p21"/>
          <p:cNvSpPr/>
          <p:nvPr/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 extrusionOk="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rgbClr val="BFE471">
              <a:alpha val="69803"/>
            </a:srgbClr>
          </a:solidFill>
          <a:ln>
            <a:noFill/>
          </a:ln>
        </p:spPr>
      </p:sp>
      <p:sp>
        <p:nvSpPr>
          <p:cNvPr id="195" name="Google Shape;195;p21"/>
          <p:cNvSpPr/>
          <p:nvPr/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 extrusionOk="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4705"/>
            </a:schemeClr>
          </a:solidFill>
          <a:ln>
            <a:noFill/>
          </a:ln>
        </p:spPr>
      </p:sp>
      <p:sp>
        <p:nvSpPr>
          <p:cNvPr id="196" name="Google Shape;196;p21"/>
          <p:cNvSpPr/>
          <p:nvPr/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1"/>
          <p:cNvSpPr txBox="1">
            <a:spLocks noGrp="1"/>
          </p:cNvSpPr>
          <p:nvPr>
            <p:ph type="title"/>
          </p:nvPr>
        </p:nvSpPr>
        <p:spPr>
          <a:xfrm>
            <a:off x="7829658" y="1253067"/>
            <a:ext cx="3371742" cy="4351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Activity:</a:t>
            </a:r>
            <a:br>
              <a:rPr lang="en-US"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36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8" name="Google Shape;198;p21"/>
          <p:cNvSpPr txBox="1">
            <a:spLocks noGrp="1"/>
          </p:cNvSpPr>
          <p:nvPr>
            <p:ph type="body" idx="1"/>
          </p:nvPr>
        </p:nvSpPr>
        <p:spPr>
          <a:xfrm>
            <a:off x="412123" y="991673"/>
            <a:ext cx="6860743" cy="5190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▶"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Take 5 minutes and create a list of 10 – 15 things you need to do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▶"/>
            </a:pPr>
            <a:r>
              <a:rPr lang="en-US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Can be items you need to accomplish in the next day or next few months</a:t>
            </a:r>
            <a:endParaRPr/>
          </a:p>
          <a:p>
            <a: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▶"/>
            </a:pPr>
            <a:r>
              <a:rPr lang="en-US"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Try to break down large projects into parts</a:t>
            </a:r>
            <a:endParaRPr/>
          </a:p>
          <a:p>
            <a:pPr marL="11430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</a:pPr>
            <a:r>
              <a:rPr lang="en-US"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 Apply for Community Foundation Grant</a:t>
            </a:r>
            <a:endParaRPr/>
          </a:p>
          <a:p>
            <a:pPr marL="16002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</a:pPr>
            <a:r>
              <a:rPr lang="en-US"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Prepare Financials</a:t>
            </a:r>
            <a:endParaRPr/>
          </a:p>
          <a:p>
            <a:pPr marL="16002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</a:pPr>
            <a:r>
              <a:rPr lang="en-US"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Gather Required Attachments</a:t>
            </a:r>
            <a:endParaRPr/>
          </a:p>
          <a:p>
            <a:pPr marL="16002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</a:pPr>
            <a:r>
              <a:rPr lang="en-US"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Complete Purpose &amp; Community Impact Sections</a:t>
            </a:r>
            <a:endParaRPr/>
          </a:p>
          <a:p>
            <a:pPr marL="16002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</a:pPr>
            <a:r>
              <a:rPr lang="en-US"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Complete Governance and Financial Management Sections</a:t>
            </a:r>
            <a:endParaRPr/>
          </a:p>
          <a:p>
            <a:pPr marL="16002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</a:pPr>
            <a:r>
              <a:rPr lang="en-US"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Review &amp; Submit Application</a:t>
            </a:r>
            <a:endParaRPr/>
          </a:p>
          <a:p>
            <a: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endParaRPr sz="14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2"/>
          <p:cNvSpPr/>
          <p:nvPr/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205" name="Google Shape;205;p22"/>
          <p:cNvGrpSpPr/>
          <p:nvPr/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206" name="Google Shape;206;p22"/>
            <p:cNvCxnSpPr/>
            <p:nvPr/>
          </p:nvCxnSpPr>
          <p:spPr>
            <a:xfrm>
              <a:off x="10196547" y="4572001"/>
              <a:ext cx="393665" cy="2285999"/>
            </a:xfrm>
            <a:prstGeom prst="straightConnector1">
              <a:avLst/>
            </a:prstGeom>
            <a:noFill/>
            <a:ln w="9525" cap="flat" cmpd="sng">
              <a:solidFill>
                <a:srgbClr val="BFBFBF">
                  <a:alpha val="6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7" name="Google Shape;207;p22"/>
            <p:cNvCxnSpPr/>
            <p:nvPr/>
          </p:nvCxnSpPr>
          <p:spPr>
            <a:xfrm flipH="1">
              <a:off x="7425267" y="4572001"/>
              <a:ext cx="3383073" cy="2285999"/>
            </a:xfrm>
            <a:prstGeom prst="straightConnector1">
              <a:avLst/>
            </a:prstGeom>
            <a:noFill/>
            <a:ln w="9525" cap="flat" cmpd="sng">
              <a:solidFill>
                <a:srgbClr val="BFBFBF">
                  <a:alpha val="6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08" name="Google Shape;208;p22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09" name="Google Shape;209;p22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10" name="Google Shape;210;p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2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212" name="Google Shape;212;p22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213" name="Google Shape;213;p22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214" name="Google Shape;214;p2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" name="Google Shape;215;p22"/>
          <p:cNvSpPr txBox="1">
            <a:spLocks noGrp="1"/>
          </p:cNvSpPr>
          <p:nvPr>
            <p:ph type="title"/>
          </p:nvPr>
        </p:nvSpPr>
        <p:spPr>
          <a:xfrm>
            <a:off x="677334" y="4765972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Product Backlog</a:t>
            </a:r>
            <a:br>
              <a:rPr lang="en-US" sz="4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4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AKA – To Dos</a:t>
            </a:r>
            <a:endParaRPr/>
          </a:p>
        </p:txBody>
      </p:sp>
      <p:sp>
        <p:nvSpPr>
          <p:cNvPr id="216" name="Google Shape;216;p22"/>
          <p:cNvSpPr/>
          <p:nvPr/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217" name="Google Shape;217;p22"/>
          <p:cNvGrpSpPr/>
          <p:nvPr/>
        </p:nvGrpSpPr>
        <p:grpSpPr>
          <a:xfrm>
            <a:off x="651298" y="1341832"/>
            <a:ext cx="10889403" cy="1888335"/>
            <a:chOff x="8360" y="698894"/>
            <a:chExt cx="10889403" cy="1888335"/>
          </a:xfrm>
        </p:grpSpPr>
        <p:sp>
          <p:nvSpPr>
            <p:cNvPr id="218" name="Google Shape;218;p22"/>
            <p:cNvSpPr/>
            <p:nvPr/>
          </p:nvSpPr>
          <p:spPr>
            <a:xfrm>
              <a:off x="3153787" y="1597342"/>
              <a:ext cx="693262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2700" cap="rnd" cmpd="sng">
              <a:solidFill>
                <a:srgbClr val="52A01E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2"/>
            <p:cNvSpPr txBox="1"/>
            <p:nvPr/>
          </p:nvSpPr>
          <p:spPr>
            <a:xfrm>
              <a:off x="3482321" y="1639443"/>
              <a:ext cx="36193" cy="72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Trebuchet MS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20" name="Google Shape;220;p22"/>
            <p:cNvSpPr/>
            <p:nvPr/>
          </p:nvSpPr>
          <p:spPr>
            <a:xfrm>
              <a:off x="8360" y="698894"/>
              <a:ext cx="3147226" cy="1888335"/>
            </a:xfrm>
            <a:prstGeom prst="rect">
              <a:avLst/>
            </a:prstGeom>
            <a:gradFill>
              <a:gsLst>
                <a:gs pos="0">
                  <a:srgbClr val="BDD5B5"/>
                </a:gs>
                <a:gs pos="88000">
                  <a:srgbClr val="73AC5D"/>
                </a:gs>
                <a:gs pos="100000">
                  <a:srgbClr val="73AC5D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2"/>
            <p:cNvSpPr txBox="1"/>
            <p:nvPr/>
          </p:nvSpPr>
          <p:spPr>
            <a:xfrm>
              <a:off x="8360" y="698894"/>
              <a:ext cx="3147226" cy="18883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4200" tIns="161875" rIns="154200" bIns="161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Trebuchet MS"/>
                <a:buNone/>
              </a:pPr>
              <a:r>
                <a:rPr lang="en-US" sz="23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Everything that needs to be built or done to make the vision/product a reality</a:t>
              </a:r>
              <a:endParaRPr/>
            </a:p>
          </p:txBody>
        </p:sp>
        <p:sp>
          <p:nvSpPr>
            <p:cNvPr id="222" name="Google Shape;222;p22"/>
            <p:cNvSpPr/>
            <p:nvPr/>
          </p:nvSpPr>
          <p:spPr>
            <a:xfrm>
              <a:off x="7024875" y="1597342"/>
              <a:ext cx="693262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2700" cap="rnd" cmpd="sng">
              <a:solidFill>
                <a:srgbClr val="E7B91A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2"/>
            <p:cNvSpPr txBox="1"/>
            <p:nvPr/>
          </p:nvSpPr>
          <p:spPr>
            <a:xfrm>
              <a:off x="7353410" y="1639443"/>
              <a:ext cx="36193" cy="72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Trebuchet MS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3879449" y="698894"/>
              <a:ext cx="3147226" cy="1888335"/>
            </a:xfrm>
            <a:prstGeom prst="rect">
              <a:avLst/>
            </a:prstGeom>
            <a:gradFill>
              <a:gsLst>
                <a:gs pos="0">
                  <a:srgbClr val="D9E4BA"/>
                </a:gs>
                <a:gs pos="88000">
                  <a:srgbClr val="B0CA5D"/>
                </a:gs>
                <a:gs pos="100000">
                  <a:srgbClr val="B0CA5D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2"/>
            <p:cNvSpPr txBox="1"/>
            <p:nvPr/>
          </p:nvSpPr>
          <p:spPr>
            <a:xfrm>
              <a:off x="3879449" y="698894"/>
              <a:ext cx="3147226" cy="18883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4200" tIns="161875" rIns="154200" bIns="161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Trebuchet MS"/>
                <a:buNone/>
              </a:pPr>
              <a:r>
                <a:rPr lang="en-US" sz="23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Entire team contributes items</a:t>
              </a:r>
              <a:endParaRPr/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7750537" y="698894"/>
              <a:ext cx="3147226" cy="1888335"/>
            </a:xfrm>
            <a:prstGeom prst="rect">
              <a:avLst/>
            </a:prstGeom>
            <a:gradFill>
              <a:gsLst>
                <a:gs pos="0">
                  <a:srgbClr val="F5E4C1"/>
                </a:gs>
                <a:gs pos="88000">
                  <a:srgbClr val="EAC15C"/>
                </a:gs>
                <a:gs pos="100000">
                  <a:srgbClr val="EAC15C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2"/>
            <p:cNvSpPr txBox="1"/>
            <p:nvPr/>
          </p:nvSpPr>
          <p:spPr>
            <a:xfrm>
              <a:off x="7750537" y="698894"/>
              <a:ext cx="3147226" cy="18883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4200" tIns="161875" rIns="154200" bIns="161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Trebuchet MS"/>
                <a:buNone/>
              </a:pPr>
              <a:r>
                <a:rPr lang="en-US" sz="23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Managed by Product Owner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How to Prioritize Your Backlog:</a:t>
            </a:r>
            <a:endParaRPr/>
          </a:p>
        </p:txBody>
      </p:sp>
      <p:grpSp>
        <p:nvGrpSpPr>
          <p:cNvPr id="234" name="Google Shape;234;p23"/>
          <p:cNvGrpSpPr/>
          <p:nvPr/>
        </p:nvGrpSpPr>
        <p:grpSpPr>
          <a:xfrm>
            <a:off x="677863" y="2195263"/>
            <a:ext cx="8596269" cy="3812085"/>
            <a:chOff x="0" y="34675"/>
            <a:chExt cx="8596269" cy="3812085"/>
          </a:xfrm>
        </p:grpSpPr>
        <p:sp>
          <p:nvSpPr>
            <p:cNvPr id="235" name="Google Shape;235;p23"/>
            <p:cNvSpPr/>
            <p:nvPr/>
          </p:nvSpPr>
          <p:spPr>
            <a:xfrm>
              <a:off x="41" y="34675"/>
              <a:ext cx="4016928" cy="921600"/>
            </a:xfrm>
            <a:prstGeom prst="rect">
              <a:avLst/>
            </a:prstGeom>
            <a:solidFill>
              <a:srgbClr val="52A01E"/>
            </a:solidFill>
            <a:ln w="19050" cap="rnd" cmpd="sng">
              <a:solidFill>
                <a:srgbClr val="52A0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3"/>
            <p:cNvSpPr txBox="1"/>
            <p:nvPr/>
          </p:nvSpPr>
          <p:spPr>
            <a:xfrm>
              <a:off x="41" y="34675"/>
              <a:ext cx="4016928" cy="92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7575" tIns="130025" rIns="227575" bIns="130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Trebuchet MS"/>
                <a:buNone/>
              </a:pPr>
              <a:r>
                <a:rPr lang="en-US" sz="32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Importance:</a:t>
              </a:r>
              <a:endParaRPr/>
            </a:p>
          </p:txBody>
        </p:sp>
        <p:sp>
          <p:nvSpPr>
            <p:cNvPr id="237" name="Google Shape;237;p23"/>
            <p:cNvSpPr/>
            <p:nvPr/>
          </p:nvSpPr>
          <p:spPr>
            <a:xfrm>
              <a:off x="0" y="956275"/>
              <a:ext cx="4016928" cy="2890485"/>
            </a:xfrm>
            <a:prstGeom prst="rect">
              <a:avLst/>
            </a:prstGeom>
            <a:solidFill>
              <a:srgbClr val="CFDFCA">
                <a:alpha val="89803"/>
              </a:srgbClr>
            </a:solidFill>
            <a:ln w="19050" cap="rnd" cmpd="sng">
              <a:solidFill>
                <a:srgbClr val="CFDFC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3"/>
            <p:cNvSpPr txBox="1"/>
            <p:nvPr/>
          </p:nvSpPr>
          <p:spPr>
            <a:xfrm>
              <a:off x="0" y="956275"/>
              <a:ext cx="4016928" cy="2890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227575" bIns="256025" anchor="t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Trebuchet MS"/>
                <a:buNone/>
              </a:pPr>
              <a:r>
                <a:rPr lang="en-US" sz="32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    1 = Critical</a:t>
              </a:r>
              <a:endParaRPr/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Trebuchet MS"/>
                <a:buNone/>
              </a:pPr>
              <a:r>
                <a:rPr lang="en-US" sz="32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    2 = High</a:t>
              </a:r>
              <a:endParaRPr/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Trebuchet MS"/>
                <a:buNone/>
              </a:pPr>
              <a:r>
                <a:rPr lang="en-US" sz="32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    3 = Medium</a:t>
              </a:r>
              <a:endParaRPr/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Trebuchet MS"/>
                <a:buNone/>
              </a:pPr>
              <a:r>
                <a:rPr lang="en-US" sz="32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    4 = Low  </a:t>
              </a:r>
              <a:endParaRPr/>
            </a:p>
          </p:txBody>
        </p:sp>
        <p:sp>
          <p:nvSpPr>
            <p:cNvPr id="239" name="Google Shape;239;p23"/>
            <p:cNvSpPr/>
            <p:nvPr/>
          </p:nvSpPr>
          <p:spPr>
            <a:xfrm>
              <a:off x="4579341" y="34675"/>
              <a:ext cx="4016928" cy="921600"/>
            </a:xfrm>
            <a:prstGeom prst="rect">
              <a:avLst/>
            </a:prstGeom>
            <a:solidFill>
              <a:srgbClr val="E7B91A"/>
            </a:solidFill>
            <a:ln w="19050" cap="rnd" cmpd="sng">
              <a:solidFill>
                <a:srgbClr val="E7B9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3"/>
            <p:cNvSpPr txBox="1"/>
            <p:nvPr/>
          </p:nvSpPr>
          <p:spPr>
            <a:xfrm>
              <a:off x="4579341" y="34675"/>
              <a:ext cx="4016928" cy="92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7575" tIns="130025" rIns="227575" bIns="130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Trebuchet MS"/>
                <a:buNone/>
              </a:pPr>
              <a:r>
                <a:rPr lang="en-US" sz="32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Urgency</a:t>
              </a:r>
              <a:endParaRPr/>
            </a:p>
          </p:txBody>
        </p:sp>
        <p:sp>
          <p:nvSpPr>
            <p:cNvPr id="241" name="Google Shape;241;p23"/>
            <p:cNvSpPr/>
            <p:nvPr/>
          </p:nvSpPr>
          <p:spPr>
            <a:xfrm>
              <a:off x="4579341" y="956275"/>
              <a:ext cx="4016928" cy="2890485"/>
            </a:xfrm>
            <a:prstGeom prst="rect">
              <a:avLst/>
            </a:prstGeom>
            <a:solidFill>
              <a:srgbClr val="F5E6C8">
                <a:alpha val="89803"/>
              </a:srgbClr>
            </a:solidFill>
            <a:ln w="19050" cap="rnd" cmpd="sng">
              <a:solidFill>
                <a:srgbClr val="F5E6C8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3"/>
            <p:cNvSpPr txBox="1"/>
            <p:nvPr/>
          </p:nvSpPr>
          <p:spPr>
            <a:xfrm>
              <a:off x="4579341" y="956275"/>
              <a:ext cx="4016928" cy="2890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227575" bIns="256025" anchor="t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Trebuchet MS"/>
                <a:buNone/>
              </a:pPr>
              <a:r>
                <a:rPr lang="en-US" sz="32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  1 = NOW</a:t>
              </a:r>
              <a:endParaRPr/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Trebuchet MS"/>
                <a:buNone/>
              </a:pPr>
              <a:r>
                <a:rPr lang="en-US" sz="32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  2 = This week</a:t>
              </a:r>
              <a:endParaRPr/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Trebuchet MS"/>
                <a:buNone/>
              </a:pPr>
              <a:r>
                <a:rPr lang="en-US" sz="32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  3 = Next week</a:t>
              </a:r>
              <a:endParaRPr/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Trebuchet MS"/>
                <a:buNone/>
              </a:pPr>
              <a:r>
                <a:rPr lang="en-US" sz="32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  4 = Next month</a:t>
              </a:r>
              <a:endParaRPr/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Trebuchet MS"/>
                <a:buNone/>
              </a:pPr>
              <a:r>
                <a:rPr lang="en-US" sz="32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  5 = Later  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9" name="Google Shape;249;p24"/>
          <p:cNvSpPr txBox="1"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Activity: Assign values to your Backlog items</a:t>
            </a:r>
            <a:endParaRPr/>
          </a:p>
        </p:txBody>
      </p:sp>
      <p:grpSp>
        <p:nvGrpSpPr>
          <p:cNvPr id="250" name="Google Shape;250;p24"/>
          <p:cNvGrpSpPr/>
          <p:nvPr/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251" name="Google Shape;251;p24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>
                  <a:alpha val="7490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2" name="Google Shape;252;p24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BFBFBF">
                  <a:alpha val="80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53" name="Google Shape;253;p24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54" name="Google Shape;254;p24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55" name="Google Shape;255;p24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4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257" name="Google Shape;257;p24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258" name="Google Shape;258;p24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259" name="Google Shape;259;p24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260;p24"/>
          <p:cNvSpPr/>
          <p:nvPr/>
        </p:nvSpPr>
        <p:spPr>
          <a:xfrm>
            <a:off x="5977719" y="0"/>
            <a:ext cx="621428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261" name="Google Shape;261;p24"/>
          <p:cNvGrpSpPr/>
          <p:nvPr/>
        </p:nvGrpSpPr>
        <p:grpSpPr>
          <a:xfrm>
            <a:off x="4916553" y="945443"/>
            <a:ext cx="6628804" cy="4977820"/>
            <a:chOff x="0" y="880"/>
            <a:chExt cx="6628804" cy="4977820"/>
          </a:xfrm>
        </p:grpSpPr>
        <p:sp>
          <p:nvSpPr>
            <p:cNvPr id="262" name="Google Shape;262;p24"/>
            <p:cNvSpPr/>
            <p:nvPr/>
          </p:nvSpPr>
          <p:spPr>
            <a:xfrm>
              <a:off x="0" y="3748394"/>
              <a:ext cx="1657201" cy="1230306"/>
            </a:xfrm>
            <a:prstGeom prst="rect">
              <a:avLst/>
            </a:prstGeom>
            <a:gradFill>
              <a:gsLst>
                <a:gs pos="0">
                  <a:srgbClr val="61A540"/>
                </a:gs>
                <a:gs pos="78000">
                  <a:srgbClr val="4A911B"/>
                </a:gs>
                <a:gs pos="100000">
                  <a:srgbClr val="4A911B"/>
                </a:gs>
              </a:gsLst>
              <a:lin ang="5400000" scaled="0"/>
            </a:gradFill>
            <a:ln w="12700" cap="rnd" cmpd="sng">
              <a:solidFill>
                <a:srgbClr val="52A01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4"/>
            <p:cNvSpPr txBox="1"/>
            <p:nvPr/>
          </p:nvSpPr>
          <p:spPr>
            <a:xfrm>
              <a:off x="0" y="3748394"/>
              <a:ext cx="1657201" cy="12303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7850" tIns="256025" rIns="117850" bIns="256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Trebuchet MS"/>
                <a:buNone/>
              </a:pPr>
              <a:r>
                <a:rPr lang="en-US" sz="3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Assign</a:t>
              </a:r>
              <a:endParaRPr/>
            </a:p>
          </p:txBody>
        </p:sp>
        <p:sp>
          <p:nvSpPr>
            <p:cNvPr id="264" name="Google Shape;264;p24"/>
            <p:cNvSpPr/>
            <p:nvPr/>
          </p:nvSpPr>
          <p:spPr>
            <a:xfrm>
              <a:off x="1657201" y="3748394"/>
              <a:ext cx="4971603" cy="1230306"/>
            </a:xfrm>
            <a:prstGeom prst="rect">
              <a:avLst/>
            </a:prstGeom>
            <a:solidFill>
              <a:srgbClr val="CFDFCA">
                <a:alpha val="89803"/>
              </a:srgbClr>
            </a:solidFill>
            <a:ln w="12700" cap="rnd" cmpd="sng">
              <a:solidFill>
                <a:srgbClr val="CFDFC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4"/>
            <p:cNvSpPr txBox="1"/>
            <p:nvPr/>
          </p:nvSpPr>
          <p:spPr>
            <a:xfrm>
              <a:off x="1657201" y="3748394"/>
              <a:ext cx="4971603" cy="12303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825" tIns="292100" rIns="100825" bIns="292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Trebuchet MS"/>
                <a:buNone/>
              </a:pPr>
              <a:r>
                <a:rPr lang="en-US" sz="23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Assign categories separately – avoid the temptation to do them together</a:t>
              </a:r>
              <a:endParaRPr/>
            </a:p>
          </p:txBody>
        </p:sp>
        <p:sp>
          <p:nvSpPr>
            <p:cNvPr id="266" name="Google Shape;266;p24"/>
            <p:cNvSpPr/>
            <p:nvPr/>
          </p:nvSpPr>
          <p:spPr>
            <a:xfrm rot="10800000">
              <a:off x="0" y="1874637"/>
              <a:ext cx="1657201" cy="1892211"/>
            </a:xfrm>
            <a:prstGeom prst="upArrowCallout">
              <a:avLst>
                <a:gd name="adj1" fmla="val 5000"/>
                <a:gd name="adj2" fmla="val 10000"/>
                <a:gd name="adj3" fmla="val 15000"/>
                <a:gd name="adj4" fmla="val 64977"/>
              </a:avLst>
            </a:prstGeom>
            <a:gradFill>
              <a:gsLst>
                <a:gs pos="0">
                  <a:srgbClr val="A9C540"/>
                </a:gs>
                <a:gs pos="78000">
                  <a:srgbClr val="95B11A"/>
                </a:gs>
                <a:gs pos="100000">
                  <a:srgbClr val="95B11A"/>
                </a:gs>
              </a:gsLst>
              <a:lin ang="5400000" scaled="0"/>
            </a:gradFill>
            <a:ln w="12700" cap="rnd" cmpd="sng">
              <a:solidFill>
                <a:srgbClr val="A4C31D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4"/>
            <p:cNvSpPr txBox="1"/>
            <p:nvPr/>
          </p:nvSpPr>
          <p:spPr>
            <a:xfrm>
              <a:off x="0" y="1874637"/>
              <a:ext cx="1657201" cy="12299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7850" tIns="256025" rIns="117850" bIns="256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Trebuchet MS"/>
                <a:buNone/>
              </a:pPr>
              <a:r>
                <a:rPr lang="en-US" sz="3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Assess</a:t>
              </a:r>
              <a:endParaRPr/>
            </a:p>
          </p:txBody>
        </p:sp>
        <p:sp>
          <p:nvSpPr>
            <p:cNvPr id="268" name="Google Shape;268;p24"/>
            <p:cNvSpPr/>
            <p:nvPr/>
          </p:nvSpPr>
          <p:spPr>
            <a:xfrm>
              <a:off x="1657201" y="1874637"/>
              <a:ext cx="4971603" cy="1229937"/>
            </a:xfrm>
            <a:prstGeom prst="rect">
              <a:avLst/>
            </a:prstGeom>
            <a:solidFill>
              <a:srgbClr val="E3EAC8">
                <a:alpha val="89803"/>
              </a:srgbClr>
            </a:solidFill>
            <a:ln w="12700" cap="rnd" cmpd="sng">
              <a:solidFill>
                <a:srgbClr val="E3EAC8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4"/>
            <p:cNvSpPr txBox="1"/>
            <p:nvPr/>
          </p:nvSpPr>
          <p:spPr>
            <a:xfrm>
              <a:off x="1657201" y="1874637"/>
              <a:ext cx="4971603" cy="12299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825" tIns="292100" rIns="100825" bIns="292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Trebuchet MS"/>
                <a:buNone/>
              </a:pPr>
              <a:r>
                <a:rPr lang="en-US" sz="23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Assess your list and assign a number for urgency to each item</a:t>
              </a:r>
              <a:endParaRPr/>
            </a:p>
          </p:txBody>
        </p:sp>
        <p:sp>
          <p:nvSpPr>
            <p:cNvPr id="270" name="Google Shape;270;p24"/>
            <p:cNvSpPr/>
            <p:nvPr/>
          </p:nvSpPr>
          <p:spPr>
            <a:xfrm rot="10800000">
              <a:off x="0" y="880"/>
              <a:ext cx="1657201" cy="1892211"/>
            </a:xfrm>
            <a:prstGeom prst="upArrowCallout">
              <a:avLst>
                <a:gd name="adj1" fmla="val 5000"/>
                <a:gd name="adj2" fmla="val 10000"/>
                <a:gd name="adj3" fmla="val 15000"/>
                <a:gd name="adj4" fmla="val 64977"/>
              </a:avLst>
            </a:prstGeom>
            <a:gradFill>
              <a:gsLst>
                <a:gs pos="0">
                  <a:srgbClr val="E8BC3E"/>
                </a:gs>
                <a:gs pos="78000">
                  <a:srgbClr val="D2A817"/>
                </a:gs>
                <a:gs pos="100000">
                  <a:srgbClr val="D2A817"/>
                </a:gs>
              </a:gsLst>
              <a:lin ang="5400000" scaled="0"/>
            </a:gradFill>
            <a:ln w="12700" cap="rnd" cmpd="sng">
              <a:solidFill>
                <a:srgbClr val="E7B91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4"/>
            <p:cNvSpPr txBox="1"/>
            <p:nvPr/>
          </p:nvSpPr>
          <p:spPr>
            <a:xfrm>
              <a:off x="0" y="880"/>
              <a:ext cx="1657201" cy="12299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7850" tIns="256025" rIns="117850" bIns="256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Trebuchet MS"/>
                <a:buNone/>
              </a:pPr>
              <a:r>
                <a:rPr lang="en-US" sz="3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Assess</a:t>
              </a:r>
              <a:endParaRPr/>
            </a:p>
          </p:txBody>
        </p:sp>
        <p:sp>
          <p:nvSpPr>
            <p:cNvPr id="272" name="Google Shape;272;p24"/>
            <p:cNvSpPr/>
            <p:nvPr/>
          </p:nvSpPr>
          <p:spPr>
            <a:xfrm>
              <a:off x="1657201" y="880"/>
              <a:ext cx="4971603" cy="1229937"/>
            </a:xfrm>
            <a:prstGeom prst="rect">
              <a:avLst/>
            </a:prstGeom>
            <a:solidFill>
              <a:srgbClr val="F5E6C8">
                <a:alpha val="89803"/>
              </a:srgbClr>
            </a:solidFill>
            <a:ln w="12700" cap="rnd" cmpd="sng">
              <a:solidFill>
                <a:srgbClr val="F5E6C8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4"/>
            <p:cNvSpPr txBox="1"/>
            <p:nvPr/>
          </p:nvSpPr>
          <p:spPr>
            <a:xfrm>
              <a:off x="1657201" y="880"/>
              <a:ext cx="4971603" cy="12299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825" tIns="292100" rIns="100825" bIns="292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Trebuchet MS"/>
                <a:buNone/>
              </a:pPr>
              <a:r>
                <a:rPr lang="en-US" sz="23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Assess your list and assign a number of importance to each item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0" name="Google Shape;280;p25"/>
          <p:cNvSpPr/>
          <p:nvPr/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1" name="Google Shape;281;p25"/>
          <p:cNvSpPr/>
          <p:nvPr/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2" name="Google Shape;282;p25"/>
          <p:cNvSpPr txBox="1"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Eisenhower Matrix</a:t>
            </a:r>
            <a:endParaRPr/>
          </a:p>
        </p:txBody>
      </p:sp>
      <p:sp>
        <p:nvSpPr>
          <p:cNvPr id="283" name="Google Shape;283;p25"/>
          <p:cNvSpPr txBox="1">
            <a:spLocks noGrp="1"/>
          </p:cNvSpPr>
          <p:nvPr>
            <p:ph type="body" idx="1"/>
          </p:nvPr>
        </p:nvSpPr>
        <p:spPr>
          <a:xfrm>
            <a:off x="598723" y="2293145"/>
            <a:ext cx="3973943" cy="344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▶"/>
            </a:pPr>
            <a:r>
              <a:rPr lang="en-US"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Sort your list by importance first; then urgency (demonstration)</a:t>
            </a:r>
            <a:endParaRPr/>
          </a:p>
          <a:p>
            <a:pPr marL="342900" marR="0" lvl="0" indent="-2209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endParaRPr sz="24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▶"/>
            </a:pPr>
            <a:r>
              <a:rPr lang="en-US"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This becomes your ordered task list – tackle the top items FIRST</a:t>
            </a:r>
            <a:r>
              <a:rPr lang="en-US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!</a:t>
            </a:r>
            <a:endParaRPr/>
          </a:p>
          <a:p>
            <a: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84" name="Google Shape;28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1329" y="488205"/>
            <a:ext cx="5616917" cy="588159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5"/>
          <p:cNvSpPr/>
          <p:nvPr/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2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92" name="Google Shape;292;p26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3" name="Google Shape;293;p26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94" name="Google Shape;294;p26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95" name="Google Shape;295;p26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96" name="Google Shape;296;p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6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298" name="Google Shape;298;p26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299" name="Google Shape;299;p26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00" name="Google Shape;300;p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6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2" name="Google Shape;302;p2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303" name="Google Shape;303;p2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04" name="Google Shape;304;p26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5" name="Google Shape;305;p26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306" name="Google Shape;306;p26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07" name="Google Shape;307;p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6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09" name="Google Shape;309;p26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10" name="Google Shape;310;p26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11" name="Google Shape;311;p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6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3" name="Google Shape;313;p26"/>
          <p:cNvSpPr/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dist="17780" dir="5400000" algn="t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14" name="Google Shape;314;p26" descr="A picture containing text, newspaper&#10;&#10;Description generated with high confidenc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06858" y="1131994"/>
            <a:ext cx="8580160" cy="4590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1190</Words>
  <Application>Microsoft Office PowerPoint</Application>
  <PresentationFormat>Custom</PresentationFormat>
  <Paragraphs>163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Facet</vt:lpstr>
      <vt:lpstr>Organizing and Accelerating Your Work with Scrum</vt:lpstr>
      <vt:lpstr>Introductions:</vt:lpstr>
      <vt:lpstr>What is SCRUM?</vt:lpstr>
      <vt:lpstr>Activity: </vt:lpstr>
      <vt:lpstr>Product Backlog AKA – To Dos</vt:lpstr>
      <vt:lpstr>How to Prioritize Your Backlog:</vt:lpstr>
      <vt:lpstr>Activity: Assign values to your Backlog items</vt:lpstr>
      <vt:lpstr>Eisenhower Matrix</vt:lpstr>
      <vt:lpstr>Slide 9</vt:lpstr>
      <vt:lpstr>Empower Your Team &amp; Set Up Your Sprint</vt:lpstr>
      <vt:lpstr>Sprint Planning Meeting:</vt:lpstr>
      <vt:lpstr>Level of Effort</vt:lpstr>
      <vt:lpstr>Activity</vt:lpstr>
      <vt:lpstr>Slide 14</vt:lpstr>
      <vt:lpstr>Slide 15</vt:lpstr>
      <vt:lpstr>Meetings  Daily Stand Up</vt:lpstr>
      <vt:lpstr>Sprint Review/Demo Celebrate Success!</vt:lpstr>
      <vt:lpstr>Sprint Retrospective</vt:lpstr>
      <vt:lpstr>Slide 19</vt:lpstr>
      <vt:lpstr>Implement SCRUM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Organizing and Accelerating Your Work with Scrum</dc:title>
  <dc:creator>Maryo Ewell</dc:creator>
  <cp:lastModifiedBy>Maryo Ewell</cp:lastModifiedBy>
  <cp:revision>1</cp:revision>
  <dcterms:modified xsi:type="dcterms:W3CDTF">2018-09-12T16:19:37Z</dcterms:modified>
</cp:coreProperties>
</file>