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5050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6A2BC-A6BC-49D5-B292-F86DFADB5464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9B8B-064F-4CF7-9780-8212AE5EB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14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79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68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31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22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67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66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5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75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14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50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18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5705-C40D-4D12-BDDC-ECC4004AF991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FD1F-0A4C-4FDB-9BA1-F16E9D8F9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1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Languages of Appreciation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 the Workplace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Vijaya" pitchFamily="34" charset="0"/>
                <a:cs typeface="Vijaya" pitchFamily="34" charset="0"/>
              </a:rPr>
              <a:t>This training comes from Gary Chapman’s book </a:t>
            </a:r>
            <a:r>
              <a:rPr lang="en-US" u="sng" dirty="0">
                <a:solidFill>
                  <a:schemeClr val="tx1"/>
                </a:solidFill>
                <a:latin typeface="Vijaya" pitchFamily="34" charset="0"/>
                <a:cs typeface="Vijaya" pitchFamily="34" charset="0"/>
              </a:rPr>
              <a:t>The 5 Languages of Appreciation in the Workplace.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951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305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>
                <a:latin typeface="Arial Black" pitchFamily="34" charset="0"/>
              </a:rPr>
              <a:t>Tangible Gifts</a:t>
            </a:r>
          </a:p>
          <a:p>
            <a:pPr algn="ctr"/>
            <a:endParaRPr lang="en-US" sz="2800" u="sng" dirty="0" smtClean="0">
              <a:latin typeface="Arial Black" pitchFamily="34" charset="0"/>
            </a:endParaRPr>
          </a:p>
          <a:p>
            <a:pPr algn="ctr"/>
            <a:endParaRPr lang="en-US" sz="2800" u="sng" dirty="0" smtClean="0">
              <a:latin typeface="Arial Black" pitchFamily="34" charset="0"/>
            </a:endParaRPr>
          </a:p>
          <a:p>
            <a:pPr algn="ctr"/>
            <a:endParaRPr lang="en-US" sz="2800" u="sng" dirty="0" smtClean="0">
              <a:latin typeface="Arial Black" pitchFamily="34" charset="0"/>
            </a:endParaRPr>
          </a:p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en-US" sz="2800" dirty="0" smtClean="0">
                <a:latin typeface="Arial Black" pitchFamily="34" charset="0"/>
              </a:rPr>
              <a:t>This is the language that uses giving a person </a:t>
            </a:r>
          </a:p>
          <a:p>
            <a:pPr algn="ctr"/>
            <a:r>
              <a:rPr lang="en-US" sz="2800" dirty="0" smtClean="0">
                <a:latin typeface="Arial Black" pitchFamily="34" charset="0"/>
              </a:rPr>
              <a:t>a tangible gift/reward.</a:t>
            </a:r>
          </a:p>
          <a:p>
            <a:pPr algn="ctr"/>
            <a:r>
              <a:rPr lang="en-US" sz="2800" i="1" dirty="0" smtClean="0">
                <a:latin typeface="Arial Black" panose="020B0A04020102020204" pitchFamily="34" charset="0"/>
              </a:rPr>
              <a:t>(not necessarily monetary)</a:t>
            </a:r>
            <a:endParaRPr lang="en-US" sz="2800" i="1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42771">
            <a:off x="6909525" y="1583661"/>
            <a:ext cx="1239879" cy="1248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3658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Black" panose="020B0A04020102020204" pitchFamily="34" charset="0"/>
              </a:rPr>
              <a:t> Most effective when the gift shows that the giver has spent </a:t>
            </a:r>
            <a:r>
              <a:rPr lang="en-US" sz="2800" u="sng" dirty="0" smtClean="0">
                <a:latin typeface="Arial Black" panose="020B0A04020102020204" pitchFamily="34" charset="0"/>
              </a:rPr>
              <a:t>time</a:t>
            </a:r>
            <a:r>
              <a:rPr lang="en-US" sz="2800" dirty="0" smtClean="0">
                <a:latin typeface="Arial Black" panose="020B0A04020102020204" pitchFamily="34" charset="0"/>
              </a:rPr>
              <a:t> and </a:t>
            </a:r>
            <a:r>
              <a:rPr lang="en-US" sz="2800" u="sng" dirty="0" smtClean="0">
                <a:latin typeface="Arial Black" panose="020B0A04020102020204" pitchFamily="34" charset="0"/>
              </a:rPr>
              <a:t>energy thinking </a:t>
            </a:r>
            <a:r>
              <a:rPr lang="en-US" sz="2800" dirty="0" smtClean="0">
                <a:latin typeface="Arial Black" panose="020B0A04020102020204" pitchFamily="34" charset="0"/>
              </a:rPr>
              <a:t>about the gift.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 Black" panose="020B0A04020102020204" pitchFamily="34" charset="0"/>
              </a:rPr>
              <a:t>Be sure the  gift is something that will actually be </a:t>
            </a:r>
            <a:r>
              <a:rPr lang="en-US" sz="2800" u="sng" dirty="0" smtClean="0">
                <a:latin typeface="Arial Black" panose="020B0A04020102020204" pitchFamily="34" charset="0"/>
              </a:rPr>
              <a:t>valued</a:t>
            </a:r>
            <a:r>
              <a:rPr lang="en-US" sz="2800" dirty="0" smtClean="0">
                <a:latin typeface="Arial Black" panose="020B0A04020102020204" pitchFamily="34" charset="0"/>
              </a:rPr>
              <a:t> by the receiver.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Giving a gift to someone who doesn’t really appreciate gifts has little impact or some time can create an offense.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Arial Black" panose="020B0A04020102020204" pitchFamily="34" charset="0"/>
              </a:rPr>
              <a:t>Time off or gift cards can be effective</a:t>
            </a:r>
          </a:p>
          <a:p>
            <a:endParaRPr lang="en-US" sz="3200" dirty="0" smtClean="0">
              <a:latin typeface="Arial Black" panose="020B0A04020102020204" pitchFamily="34" charset="0"/>
            </a:endParaRPr>
          </a:p>
          <a:p>
            <a:endParaRPr lang="en-US" sz="2400" i="1" dirty="0" smtClean="0"/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64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8392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>
                <a:latin typeface="Arial Black" pitchFamily="34" charset="0"/>
              </a:rPr>
              <a:t>Physical Touch</a:t>
            </a:r>
          </a:p>
          <a:p>
            <a:pPr algn="ctr"/>
            <a:endParaRPr lang="en-US" sz="2400" dirty="0">
              <a:latin typeface="Arial Black" pitchFamily="34" charset="0"/>
            </a:endParaRPr>
          </a:p>
          <a:p>
            <a:pPr algn="ctr"/>
            <a:endParaRPr lang="en-US" sz="1200" dirty="0" smtClean="0">
              <a:latin typeface="Arial Black" pitchFamily="34" charset="0"/>
            </a:endParaRPr>
          </a:p>
          <a:p>
            <a:pPr algn="ctr"/>
            <a:r>
              <a:rPr lang="en-US" sz="2400" dirty="0" smtClean="0"/>
              <a:t>This is the language, when appropriately used, that can demonstrate:</a:t>
            </a:r>
          </a:p>
          <a:p>
            <a:pPr algn="ctr"/>
            <a:r>
              <a:rPr lang="en-US" sz="2400" dirty="0" smtClean="0"/>
              <a:t> a sense of trust</a:t>
            </a:r>
          </a:p>
          <a:p>
            <a:pPr algn="ctr"/>
            <a:r>
              <a:rPr lang="en-US" sz="2400" dirty="0" smtClean="0"/>
              <a:t> connectedness</a:t>
            </a:r>
          </a:p>
          <a:p>
            <a:pPr algn="ctr"/>
            <a:r>
              <a:rPr lang="en-US" sz="2400" dirty="0" smtClean="0"/>
              <a:t> affirmation</a:t>
            </a:r>
          </a:p>
          <a:p>
            <a:pPr algn="ctr"/>
            <a:r>
              <a:rPr lang="en-US" sz="2400" dirty="0" smtClean="0"/>
              <a:t> and caring</a:t>
            </a:r>
          </a:p>
          <a:p>
            <a:endParaRPr lang="en-US" dirty="0" smtClean="0"/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What does appropriate physical touch look like in your work setting? 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http://kipper.8m.com/hug/hu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33400"/>
            <a:ext cx="1113464" cy="143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84275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34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 Black" panose="020B0A04020102020204" pitchFamily="34" charset="0"/>
              </a:rPr>
              <a:t>Blind spot:  </a:t>
            </a:r>
            <a:r>
              <a:rPr lang="en-US" sz="3600" dirty="0" smtClean="0">
                <a:latin typeface="Arial Black" panose="020B0A04020102020204" pitchFamily="34" charset="0"/>
              </a:rPr>
              <a:t>a language we don’t speak – something we don’t know we don’t know. </a:t>
            </a:r>
          </a:p>
          <a:p>
            <a:endParaRPr lang="en-US" sz="3600" dirty="0">
              <a:latin typeface="Arial Black" panose="020B0A04020102020204" pitchFamily="34" charset="0"/>
            </a:endParaRPr>
          </a:p>
          <a:p>
            <a:r>
              <a:rPr lang="en-US" sz="3600" dirty="0" smtClean="0">
                <a:latin typeface="Arial Black" panose="020B0A04020102020204" pitchFamily="34" charset="0"/>
              </a:rPr>
              <a:t>We don’t value this language.  Assume others don’t either </a:t>
            </a:r>
          </a:p>
          <a:p>
            <a:endParaRPr lang="en-US" sz="3600" dirty="0" smtClean="0">
              <a:latin typeface="Arial Black" panose="020B0A04020102020204" pitchFamily="34" charset="0"/>
            </a:endParaRPr>
          </a:p>
          <a:p>
            <a:r>
              <a:rPr lang="en-US" sz="3600" dirty="0" smtClean="0">
                <a:latin typeface="Arial Black" panose="020B0A04020102020204" pitchFamily="34" charset="0"/>
              </a:rPr>
              <a:t>Work hard but people still don’t feel appreciated.  “It doesn’t count”</a:t>
            </a:r>
          </a:p>
          <a:p>
            <a:endParaRPr lang="en-US" sz="3600" dirty="0">
              <a:latin typeface="Arial Black" panose="020B0A04020102020204" pitchFamily="34" charset="0"/>
            </a:endParaRPr>
          </a:p>
          <a:p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14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71600"/>
            <a:ext cx="8229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5 Languages of Appreciation 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800" b="1" dirty="0" smtClean="0"/>
              <a:t>Words of Affirmation</a:t>
            </a:r>
          </a:p>
          <a:p>
            <a:pPr algn="ctr"/>
            <a:r>
              <a:rPr lang="en-US" sz="2800" b="1" dirty="0" smtClean="0"/>
              <a:t>Quality Time</a:t>
            </a:r>
          </a:p>
          <a:p>
            <a:pPr algn="ctr"/>
            <a:r>
              <a:rPr lang="en-US" sz="2800" b="1" dirty="0" smtClean="0"/>
              <a:t>Acts of Service</a:t>
            </a:r>
          </a:p>
          <a:p>
            <a:pPr algn="ctr"/>
            <a:r>
              <a:rPr lang="en-US" sz="2800" b="1" dirty="0" smtClean="0"/>
              <a:t>Tangible Gifts</a:t>
            </a:r>
          </a:p>
          <a:p>
            <a:pPr algn="ctr"/>
            <a:r>
              <a:rPr lang="en-US" sz="2800" b="1" dirty="0" smtClean="0"/>
              <a:t>Physical Touch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6236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Steven Covey, author of </a:t>
            </a:r>
          </a:p>
          <a:p>
            <a:pPr algn="ctr"/>
            <a:r>
              <a:rPr lang="en-US" sz="2400" b="1" dirty="0" smtClean="0"/>
              <a:t>“The 7 Habits of Highly Effective People” </a:t>
            </a:r>
          </a:p>
          <a:p>
            <a:pPr algn="ctr"/>
            <a:r>
              <a:rPr lang="en-US" sz="2400" b="1" dirty="0" smtClean="0"/>
              <a:t>states:  </a:t>
            </a:r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600" b="1" i="1" dirty="0" smtClean="0"/>
              <a:t>“Next to physical survival, the greatest need of a human being is psychological survival, to be </a:t>
            </a:r>
            <a:r>
              <a:rPr lang="en-US" sz="3600" b="1" i="1" u="sng" dirty="0" smtClean="0"/>
              <a:t>understood</a:t>
            </a:r>
            <a:r>
              <a:rPr lang="en-US" sz="3600" b="1" i="1" dirty="0" smtClean="0"/>
              <a:t>, to be </a:t>
            </a:r>
            <a:r>
              <a:rPr lang="en-US" sz="3600" b="1" i="1" u="sng" dirty="0" smtClean="0"/>
              <a:t>affirmed</a:t>
            </a:r>
            <a:r>
              <a:rPr lang="en-US" sz="3600" b="1" i="1" dirty="0" smtClean="0"/>
              <a:t>, to be </a:t>
            </a:r>
            <a:r>
              <a:rPr lang="en-US" sz="3600" b="1" i="1" u="sng" dirty="0" smtClean="0"/>
              <a:t>validated</a:t>
            </a:r>
            <a:r>
              <a:rPr lang="en-US" sz="3600" b="1" i="1" dirty="0" smtClean="0"/>
              <a:t>, to be </a:t>
            </a:r>
            <a:r>
              <a:rPr lang="en-US" sz="3600" b="1" i="1" u="sng" dirty="0" smtClean="0"/>
              <a:t>appreciated</a:t>
            </a:r>
            <a:r>
              <a:rPr lang="en-US" sz="3600" b="1" i="1" dirty="0" smtClean="0"/>
              <a:t>.”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30881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For appreciation to truly be effective in must be </a:t>
            </a:r>
            <a:r>
              <a:rPr lang="en-US" sz="2400" b="1" u="sng" dirty="0" smtClean="0"/>
              <a:t>individualized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personal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genuine</a:t>
            </a:r>
            <a:r>
              <a:rPr lang="en-US" sz="2400" dirty="0" smtClean="0"/>
              <a:t> and </a:t>
            </a:r>
            <a:r>
              <a:rPr lang="en-US" sz="2400" b="1" u="sng" dirty="0" smtClean="0"/>
              <a:t>authentic</a:t>
            </a:r>
            <a:r>
              <a:rPr lang="en-US" sz="2400" dirty="0" smtClean="0"/>
              <a:t>. 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/>
          <a:lstStyle/>
          <a:p>
            <a:r>
              <a:rPr lang="en-US" dirty="0" smtClean="0"/>
              <a:t>Platinum Rule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Appreciate people in the way that </a:t>
            </a:r>
            <a:r>
              <a:rPr lang="en-US" u="sng" dirty="0" smtClean="0">
                <a:solidFill>
                  <a:srgbClr val="FF0000"/>
                </a:solidFill>
              </a:rPr>
              <a:t>they </a:t>
            </a:r>
            <a:r>
              <a:rPr lang="en-US" dirty="0" smtClean="0">
                <a:solidFill>
                  <a:schemeClr val="tx1"/>
                </a:solidFill>
              </a:rPr>
              <a:t>want to be appreciated.  Not in the way that you might want or in the way that is most comfortable for you.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10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latin typeface="Arial Black" pitchFamily="34" charset="0"/>
              </a:rPr>
              <a:t>WORDS</a:t>
            </a:r>
            <a:r>
              <a:rPr lang="en-US" sz="2800" b="1" u="sng" dirty="0" smtClean="0">
                <a:latin typeface="Arial Black" pitchFamily="34" charset="0"/>
              </a:rPr>
              <a:t> OF AFFIRMATION</a:t>
            </a:r>
          </a:p>
          <a:p>
            <a:pPr algn="ctr"/>
            <a:endParaRPr lang="en-US" sz="2400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This is the language that uses words to communicate a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u="sng" dirty="0" smtClean="0"/>
              <a:t>positive message </a:t>
            </a:r>
          </a:p>
          <a:p>
            <a:pPr algn="ctr"/>
            <a:r>
              <a:rPr lang="en-US" sz="2400" dirty="0" smtClean="0"/>
              <a:t>to another person. 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When you speak this language, you are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u="sng" dirty="0" smtClean="0"/>
              <a:t>affirming a positive characteristic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about a person. </a:t>
            </a:r>
            <a:endParaRPr lang="en-US" sz="2400" dirty="0"/>
          </a:p>
        </p:txBody>
      </p:sp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7391400" y="1295400"/>
            <a:ext cx="1371600" cy="137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Language #1 – </a:t>
            </a:r>
          </a:p>
          <a:p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3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Dialects –</a:t>
            </a:r>
            <a:r>
              <a:rPr lang="en-US" sz="2400" dirty="0" smtClean="0"/>
              <a:t> three  different ways of using words to affirm </a:t>
            </a:r>
          </a:p>
          <a:p>
            <a:r>
              <a:rPr lang="en-US" sz="2400" dirty="0" smtClean="0"/>
              <a:t>	</a:t>
            </a:r>
            <a:endParaRPr lang="en-US" sz="2400" dirty="0"/>
          </a:p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Praise for Accomplishment </a:t>
            </a:r>
          </a:p>
          <a:p>
            <a:pPr algn="ctr"/>
            <a:endParaRPr lang="en-US" sz="3600" dirty="0">
              <a:latin typeface="Arial Black" panose="020B0A04020102020204" pitchFamily="34" charset="0"/>
            </a:endParaRPr>
          </a:p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Affirmation </a:t>
            </a:r>
            <a:r>
              <a:rPr lang="en-US" sz="3600" smtClean="0">
                <a:latin typeface="Arial Black" panose="020B0A04020102020204" pitchFamily="34" charset="0"/>
              </a:rPr>
              <a:t>for Character </a:t>
            </a:r>
            <a:endParaRPr lang="en-US" sz="36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000" dirty="0" smtClean="0">
                <a:latin typeface="Vijaya" pitchFamily="34" charset="0"/>
                <a:cs typeface="Vijaya" pitchFamily="34" charset="0"/>
              </a:rPr>
              <a:t>(Focus on the “who” not the “do”)</a:t>
            </a:r>
          </a:p>
          <a:p>
            <a:pPr algn="ctr"/>
            <a:endParaRPr lang="en-US" sz="2000" dirty="0">
              <a:latin typeface="Vijaya" pitchFamily="34" charset="0"/>
              <a:cs typeface="Vijaya" pitchFamily="34" charset="0"/>
            </a:endParaRPr>
          </a:p>
          <a:p>
            <a:pPr algn="ctr"/>
            <a:r>
              <a:rPr lang="en-US" sz="3600" dirty="0" smtClean="0">
                <a:latin typeface="Arial Black" panose="020B0A04020102020204" pitchFamily="34" charset="0"/>
                <a:cs typeface="Vijaya" pitchFamily="34" charset="0"/>
              </a:rPr>
              <a:t>Affirmation for Personality 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800" b="1" dirty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37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u="sng" dirty="0" smtClean="0">
              <a:latin typeface="Arial Black" pitchFamily="34" charset="0"/>
            </a:endParaRPr>
          </a:p>
          <a:p>
            <a:pPr algn="ctr"/>
            <a:r>
              <a:rPr lang="en-US" sz="4000" b="1" u="sng" dirty="0" smtClean="0">
                <a:latin typeface="Arial Black" pitchFamily="34" charset="0"/>
              </a:rPr>
              <a:t>Quality Time</a:t>
            </a:r>
          </a:p>
          <a:p>
            <a:pPr algn="ctr"/>
            <a:endParaRPr lang="en-US" sz="2400" b="1" dirty="0" smtClean="0">
              <a:latin typeface="Arial Black" pitchFamily="34" charset="0"/>
            </a:endParaRPr>
          </a:p>
          <a:p>
            <a:pPr algn="ctr"/>
            <a:r>
              <a:rPr lang="en-US" sz="3600" dirty="0" smtClean="0"/>
              <a:t>This is the language that uses giving a person your</a:t>
            </a:r>
          </a:p>
          <a:p>
            <a:pPr algn="ctr"/>
            <a:r>
              <a:rPr lang="en-US" sz="3600" dirty="0" smtClean="0"/>
              <a:t> </a:t>
            </a:r>
            <a:r>
              <a:rPr lang="en-US" sz="3600" b="1" u="sng" dirty="0" smtClean="0"/>
              <a:t>undivided attention</a:t>
            </a:r>
            <a:r>
              <a:rPr lang="en-US" sz="3600" dirty="0" smtClean="0"/>
              <a:t>. 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 key element of quality time is </a:t>
            </a:r>
          </a:p>
          <a:p>
            <a:pPr algn="ctr"/>
            <a:r>
              <a:rPr lang="en-US" sz="3600" b="1" u="sng" dirty="0" smtClean="0"/>
              <a:t>not proximity but personal attention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02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914400"/>
            <a:ext cx="1495331" cy="159008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914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Language #2 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84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933" y="381000"/>
            <a:ext cx="8458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/>
              <a:t>Dialects –</a:t>
            </a:r>
            <a:r>
              <a:rPr lang="en-US" sz="2000" dirty="0"/>
              <a:t> </a:t>
            </a:r>
            <a:r>
              <a:rPr lang="en-US" sz="2000" dirty="0" smtClean="0"/>
              <a:t>four  </a:t>
            </a:r>
            <a:r>
              <a:rPr lang="en-US" sz="2000" dirty="0"/>
              <a:t>different ways of using </a:t>
            </a:r>
            <a:r>
              <a:rPr lang="en-US" sz="2000" dirty="0" smtClean="0"/>
              <a:t>quality time to </a:t>
            </a:r>
            <a:r>
              <a:rPr lang="en-US" sz="2000" dirty="0"/>
              <a:t>affirm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latin typeface="Arial Black" panose="020B0A04020102020204" pitchFamily="34" charset="0"/>
              </a:rPr>
              <a:t>Quality Conversation 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/>
              <a:t>	</a:t>
            </a:r>
            <a:r>
              <a:rPr lang="en-US" dirty="0" smtClean="0">
                <a:latin typeface="Vijaya" pitchFamily="34" charset="0"/>
                <a:cs typeface="Vijaya" pitchFamily="34" charset="0"/>
              </a:rPr>
              <a:t>empathetic dialogue – thoughts, feelings, uninterrupted, create a safe environment  </a:t>
            </a:r>
          </a:p>
          <a:p>
            <a:pPr algn="just"/>
            <a:r>
              <a:rPr lang="en-US" dirty="0" smtClean="0"/>
              <a:t>	</a:t>
            </a:r>
            <a:r>
              <a:rPr lang="en-US" i="1" dirty="0" smtClean="0">
                <a:latin typeface="Vijaya" pitchFamily="34" charset="0"/>
                <a:cs typeface="Vijaya" pitchFamily="34" charset="0"/>
              </a:rPr>
              <a:t>maintain eye contact, don’t multitask, listen for feeling as well as thoughts, affirm 			feelings, observe body language, refuse to interrupt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sz="2000" dirty="0" smtClean="0">
                <a:latin typeface="Arial Black" panose="020B0A04020102020204" pitchFamily="34" charset="0"/>
              </a:rPr>
              <a:t>Shared Experiences:</a:t>
            </a:r>
          </a:p>
          <a:p>
            <a:pPr algn="just"/>
            <a:r>
              <a:rPr lang="en-US" dirty="0"/>
              <a:t>	</a:t>
            </a:r>
            <a:r>
              <a:rPr lang="en-US" dirty="0" smtClean="0">
                <a:latin typeface="Vijaya" pitchFamily="34" charset="0"/>
                <a:cs typeface="Vijaya" pitchFamily="34" charset="0"/>
              </a:rPr>
              <a:t>invited to participate in activities</a:t>
            </a:r>
          </a:p>
          <a:p>
            <a:pPr algn="just"/>
            <a:endParaRPr lang="en-US" dirty="0" smtClean="0"/>
          </a:p>
          <a:p>
            <a:pPr algn="just"/>
            <a:r>
              <a:rPr lang="en-US" sz="2000" dirty="0" smtClean="0">
                <a:latin typeface="Arial Black" panose="020B0A04020102020204" pitchFamily="34" charset="0"/>
              </a:rPr>
              <a:t>Small Group Dialogue: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smtClean="0">
                <a:latin typeface="Vijaya" pitchFamily="34" charset="0"/>
                <a:cs typeface="Vijaya" pitchFamily="34" charset="0"/>
              </a:rPr>
              <a:t>sharing ideas and suggestions</a:t>
            </a:r>
          </a:p>
          <a:p>
            <a:pPr algn="just"/>
            <a:r>
              <a:rPr lang="en-US" dirty="0" smtClean="0"/>
              <a:t>	</a:t>
            </a:r>
          </a:p>
          <a:p>
            <a:pPr algn="just"/>
            <a:r>
              <a:rPr lang="en-US" sz="2000" dirty="0" smtClean="0">
                <a:latin typeface="Arial Black" panose="020B0A04020102020204" pitchFamily="34" charset="0"/>
              </a:rPr>
              <a:t>Working in Close Physical Proximity to Accomplish a Project:</a:t>
            </a:r>
          </a:p>
          <a:p>
            <a:pPr algn="just"/>
            <a:r>
              <a:rPr lang="en-US" dirty="0"/>
              <a:t>	</a:t>
            </a:r>
            <a:r>
              <a:rPr lang="en-US" dirty="0" smtClean="0">
                <a:latin typeface="Vijaya" pitchFamily="34" charset="0"/>
                <a:cs typeface="Vijaya" pitchFamily="34" charset="0"/>
              </a:rPr>
              <a:t>making a difference together and/or contributions valued by others</a:t>
            </a:r>
          </a:p>
          <a:p>
            <a:pPr algn="just"/>
            <a:endParaRPr lang="en-US" dirty="0"/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Who?  Where?  When?</a:t>
            </a:r>
          </a:p>
        </p:txBody>
      </p:sp>
    </p:spTree>
    <p:extLst>
      <p:ext uri="{BB962C8B-B14F-4D97-AF65-F5344CB8AC3E}">
        <p14:creationId xmlns:p14="http://schemas.microsoft.com/office/powerpoint/2010/main" xmlns="" val="403046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Arial Black" pitchFamily="34" charset="0"/>
              </a:rPr>
              <a:t>Acts of Service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>
              <a:lnSpc>
                <a:spcPct val="200000"/>
              </a:lnSpc>
            </a:pPr>
            <a:r>
              <a:rPr lang="en-US" sz="2400" dirty="0" smtClean="0"/>
              <a:t>This is the language that expresses a </a:t>
            </a:r>
            <a:r>
              <a:rPr lang="en-US" sz="2400" u="sng" dirty="0" smtClean="0"/>
              <a:t>sincere desire</a:t>
            </a:r>
            <a:r>
              <a:rPr lang="en-US" sz="2400" dirty="0" smtClean="0"/>
              <a:t> to help 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/>
              <a:t>with a </a:t>
            </a:r>
            <a:r>
              <a:rPr lang="en-US" sz="2400" u="sng" dirty="0" smtClean="0"/>
              <a:t>cheerful attitude .</a:t>
            </a:r>
          </a:p>
          <a:p>
            <a:pPr algn="ctr">
              <a:lnSpc>
                <a:spcPct val="200000"/>
              </a:lnSpc>
            </a:pPr>
            <a:endParaRPr lang="en-US" sz="1600" i="1" dirty="0" smtClean="0">
              <a:latin typeface="Arial Black" panose="020B0A040201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i="1" dirty="0" smtClean="0">
                <a:latin typeface="Arial Black" panose="020B0A04020102020204" pitchFamily="34" charset="0"/>
              </a:rPr>
              <a:t>Don’t tell me show me! </a:t>
            </a:r>
          </a:p>
        </p:txBody>
      </p:sp>
      <p:pic>
        <p:nvPicPr>
          <p:cNvPr id="3076" name="Picture 4" descr="C:\Program Files (x86)\Microsoft Office\MEDIA\CAGCAT10\j02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07540"/>
            <a:ext cx="1333805" cy="12691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3902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423</Words>
  <Application>Microsoft Office PowerPoint</Application>
  <PresentationFormat>On-screen Show (4:3)</PresentationFormat>
  <Paragraphs>115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5 Languages of Appreciation  in the Workplace</vt:lpstr>
      <vt:lpstr>Slide 2</vt:lpstr>
      <vt:lpstr>Slide 3</vt:lpstr>
      <vt:lpstr>Platinum Rule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Languages of Appreciation  in the Workplace</dc:title>
  <dc:creator>Grace Powders</dc:creator>
  <cp:lastModifiedBy>Maryo</cp:lastModifiedBy>
  <cp:revision>43</cp:revision>
  <cp:lastPrinted>2016-01-02T19:53:09Z</cp:lastPrinted>
  <dcterms:created xsi:type="dcterms:W3CDTF">2014-02-19T22:22:53Z</dcterms:created>
  <dcterms:modified xsi:type="dcterms:W3CDTF">2016-01-18T01:01:51Z</dcterms:modified>
</cp:coreProperties>
</file>