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1" r:id="rId13"/>
    <p:sldId id="28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5050"/>
    <a:srgbClr val="0066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36A2BC-A6BC-49D5-B292-F86DFADB5464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F09B8B-064F-4CF7-9780-8212AE5EB5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41468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5705-C40D-4D12-BDDC-ECC4004AF991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FD1F-0A4C-4FDB-9BA1-F16E9D8F9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4799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5705-C40D-4D12-BDDC-ECC4004AF991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FD1F-0A4C-4FDB-9BA1-F16E9D8F9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2682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5705-C40D-4D12-BDDC-ECC4004AF991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FD1F-0A4C-4FDB-9BA1-F16E9D8F9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631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5705-C40D-4D12-BDDC-ECC4004AF991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FD1F-0A4C-4FDB-9BA1-F16E9D8F9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7225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5705-C40D-4D12-BDDC-ECC4004AF991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FD1F-0A4C-4FDB-9BA1-F16E9D8F9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9674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5705-C40D-4D12-BDDC-ECC4004AF991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FD1F-0A4C-4FDB-9BA1-F16E9D8F9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668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5705-C40D-4D12-BDDC-ECC4004AF991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FD1F-0A4C-4FDB-9BA1-F16E9D8F9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851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5705-C40D-4D12-BDDC-ECC4004AF991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FD1F-0A4C-4FDB-9BA1-F16E9D8F9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7752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5705-C40D-4D12-BDDC-ECC4004AF991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FD1F-0A4C-4FDB-9BA1-F16E9D8F9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2141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5705-C40D-4D12-BDDC-ECC4004AF991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FD1F-0A4C-4FDB-9BA1-F16E9D8F9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5500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5705-C40D-4D12-BDDC-ECC4004AF991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FD1F-0A4C-4FDB-9BA1-F16E9D8F9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1182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85705-C40D-4D12-BDDC-ECC4004AF991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2FD1F-0A4C-4FDB-9BA1-F16E9D8F9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215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1"/>
            <a:ext cx="7772400" cy="253365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5 Languages of Appreciation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in the Workplace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>
                <a:solidFill>
                  <a:schemeClr val="tx1"/>
                </a:solidFill>
                <a:latin typeface="Vijaya" pitchFamily="34" charset="0"/>
                <a:cs typeface="Vijaya" pitchFamily="34" charset="0"/>
              </a:rPr>
              <a:t>This training comes from Gary Chapman’s book </a:t>
            </a:r>
            <a:r>
              <a:rPr lang="en-US" u="sng" dirty="0">
                <a:solidFill>
                  <a:schemeClr val="tx1"/>
                </a:solidFill>
                <a:latin typeface="Vijaya" pitchFamily="34" charset="0"/>
                <a:cs typeface="Vijaya" pitchFamily="34" charset="0"/>
              </a:rPr>
              <a:t>The 5 Languages of Appreciation in the Workplace.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89518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295400"/>
            <a:ext cx="8305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u="sng" dirty="0" smtClean="0">
                <a:latin typeface="Arial Black" pitchFamily="34" charset="0"/>
              </a:rPr>
              <a:t>Tangible Gifts</a:t>
            </a:r>
          </a:p>
          <a:p>
            <a:pPr algn="ctr"/>
            <a:endParaRPr lang="en-US" sz="2800" u="sng" dirty="0" smtClean="0">
              <a:latin typeface="Arial Black" pitchFamily="34" charset="0"/>
            </a:endParaRPr>
          </a:p>
          <a:p>
            <a:pPr algn="ctr"/>
            <a:endParaRPr lang="en-US" sz="2800" u="sng" dirty="0" smtClean="0">
              <a:latin typeface="Arial Black" pitchFamily="34" charset="0"/>
            </a:endParaRPr>
          </a:p>
          <a:p>
            <a:pPr algn="ctr"/>
            <a:endParaRPr lang="en-US" sz="2800" u="sng" dirty="0" smtClean="0">
              <a:latin typeface="Arial Black" pitchFamily="34" charset="0"/>
            </a:endParaRPr>
          </a:p>
          <a:p>
            <a:pPr algn="ctr"/>
            <a:endParaRPr lang="en-US" sz="2400" dirty="0" smtClean="0">
              <a:latin typeface="Arial Black" pitchFamily="34" charset="0"/>
            </a:endParaRPr>
          </a:p>
          <a:p>
            <a:pPr algn="ctr"/>
            <a:r>
              <a:rPr lang="en-US" sz="2800" dirty="0" smtClean="0">
                <a:latin typeface="Arial Black" pitchFamily="34" charset="0"/>
              </a:rPr>
              <a:t>This is the language that uses giving a person </a:t>
            </a:r>
          </a:p>
          <a:p>
            <a:pPr algn="ctr"/>
            <a:r>
              <a:rPr lang="en-US" sz="2800" dirty="0" smtClean="0">
                <a:latin typeface="Arial Black" pitchFamily="34" charset="0"/>
              </a:rPr>
              <a:t>a tangible gift/reward.</a:t>
            </a:r>
          </a:p>
          <a:p>
            <a:pPr algn="ctr"/>
            <a:r>
              <a:rPr lang="en-US" sz="2800" i="1" dirty="0" smtClean="0">
                <a:latin typeface="Arial Black" panose="020B0A04020102020204" pitchFamily="34" charset="0"/>
              </a:rPr>
              <a:t>(not necessarily monetary)</a:t>
            </a:r>
            <a:endParaRPr lang="en-US" sz="2800" i="1" dirty="0">
              <a:latin typeface="Arial Black" panose="020B0A04020102020204" pitchFamily="34" charset="0"/>
            </a:endParaRPr>
          </a:p>
        </p:txBody>
      </p:sp>
      <p:pic>
        <p:nvPicPr>
          <p:cNvPr id="4098" name="Picture 2" descr="C:\Program Files (x86)\Microsoft Office\MEDIA\CAGCAT10\j0230876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442771">
            <a:off x="6909525" y="1583661"/>
            <a:ext cx="1239879" cy="12486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36589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5344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Arial Black" panose="020B0A04020102020204" pitchFamily="34" charset="0"/>
              </a:rPr>
              <a:t> Most effective when the gift shows that the giver has spent </a:t>
            </a:r>
            <a:r>
              <a:rPr lang="en-US" sz="2800" u="sng" dirty="0" smtClean="0">
                <a:latin typeface="Arial Black" panose="020B0A04020102020204" pitchFamily="34" charset="0"/>
              </a:rPr>
              <a:t>time</a:t>
            </a:r>
            <a:r>
              <a:rPr lang="en-US" sz="2800" dirty="0" smtClean="0">
                <a:latin typeface="Arial Black" panose="020B0A04020102020204" pitchFamily="34" charset="0"/>
              </a:rPr>
              <a:t> and </a:t>
            </a:r>
            <a:r>
              <a:rPr lang="en-US" sz="2800" u="sng" dirty="0" smtClean="0">
                <a:latin typeface="Arial Black" panose="020B0A04020102020204" pitchFamily="34" charset="0"/>
              </a:rPr>
              <a:t>energy thinking </a:t>
            </a:r>
            <a:r>
              <a:rPr lang="en-US" sz="2800" dirty="0" smtClean="0">
                <a:latin typeface="Arial Black" panose="020B0A04020102020204" pitchFamily="34" charset="0"/>
              </a:rPr>
              <a:t>about the gift.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Arial Black" panose="020B0A04020102020204" pitchFamily="34" charset="0"/>
              </a:rPr>
              <a:t>Be sure the  gift is something that will actually be </a:t>
            </a:r>
            <a:r>
              <a:rPr lang="en-US" sz="2800" u="sng" dirty="0" smtClean="0">
                <a:latin typeface="Arial Black" panose="020B0A04020102020204" pitchFamily="34" charset="0"/>
              </a:rPr>
              <a:t>valued</a:t>
            </a:r>
            <a:r>
              <a:rPr lang="en-US" sz="2800" dirty="0" smtClean="0">
                <a:latin typeface="Arial Black" panose="020B0A04020102020204" pitchFamily="34" charset="0"/>
              </a:rPr>
              <a:t> by the receiver.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 </a:t>
            </a:r>
            <a:r>
              <a:rPr lang="en-US" sz="3200" dirty="0" smtClean="0">
                <a:latin typeface="Arial Black" panose="020B0A04020102020204" pitchFamily="34" charset="0"/>
              </a:rPr>
              <a:t>Giving a gift to someone who doesn’t really appreciate gifts has little impact or some time can create an offense.</a:t>
            </a:r>
          </a:p>
          <a:p>
            <a:pPr>
              <a:buFont typeface="Wingdings" pitchFamily="2" charset="2"/>
              <a:buChar char="v"/>
            </a:pPr>
            <a:endParaRPr lang="en-US" sz="3200" dirty="0" smtClean="0">
              <a:latin typeface="Arial Black" panose="020B0A040201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 smtClean="0">
                <a:latin typeface="Arial Black" panose="020B0A04020102020204" pitchFamily="34" charset="0"/>
              </a:rPr>
              <a:t>Time off or gift cards can be effective</a:t>
            </a:r>
          </a:p>
          <a:p>
            <a:endParaRPr lang="en-US" sz="3200" dirty="0" smtClean="0">
              <a:latin typeface="Arial Black" panose="020B0A04020102020204" pitchFamily="34" charset="0"/>
            </a:endParaRPr>
          </a:p>
          <a:p>
            <a:endParaRPr lang="en-US" sz="2400" i="1" dirty="0" smtClean="0"/>
          </a:p>
          <a:p>
            <a:r>
              <a:rPr lang="en-US" sz="2400" b="1" i="1" dirty="0" smtClean="0">
                <a:solidFill>
                  <a:srgbClr val="C00000"/>
                </a:solidFill>
              </a:rPr>
              <a:t> </a:t>
            </a:r>
            <a:endParaRPr lang="en-US" sz="24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37644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762000"/>
            <a:ext cx="883920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u="sng" dirty="0" smtClean="0">
                <a:latin typeface="Arial Black" pitchFamily="34" charset="0"/>
              </a:rPr>
              <a:t>Physical Touch</a:t>
            </a:r>
          </a:p>
          <a:p>
            <a:pPr algn="ctr"/>
            <a:endParaRPr lang="en-US" sz="2400" dirty="0">
              <a:latin typeface="Arial Black" pitchFamily="34" charset="0"/>
            </a:endParaRPr>
          </a:p>
          <a:p>
            <a:pPr algn="ctr"/>
            <a:endParaRPr lang="en-US" sz="1200" dirty="0" smtClean="0">
              <a:latin typeface="Arial Black" pitchFamily="34" charset="0"/>
            </a:endParaRPr>
          </a:p>
          <a:p>
            <a:pPr algn="ctr"/>
            <a:r>
              <a:rPr lang="en-US" sz="2400" dirty="0" smtClean="0"/>
              <a:t>This is the language, when appropriately used, that can demonstrate:</a:t>
            </a:r>
          </a:p>
          <a:p>
            <a:pPr algn="ctr"/>
            <a:r>
              <a:rPr lang="en-US" sz="2400" dirty="0" smtClean="0"/>
              <a:t> a sense of trust</a:t>
            </a:r>
          </a:p>
          <a:p>
            <a:pPr algn="ctr"/>
            <a:r>
              <a:rPr lang="en-US" sz="2400" dirty="0" smtClean="0"/>
              <a:t> connectedness</a:t>
            </a:r>
          </a:p>
          <a:p>
            <a:pPr algn="ctr"/>
            <a:r>
              <a:rPr lang="en-US" sz="2400" dirty="0" smtClean="0"/>
              <a:t> affirmation</a:t>
            </a:r>
          </a:p>
          <a:p>
            <a:pPr algn="ctr"/>
            <a:r>
              <a:rPr lang="en-US" sz="2400" dirty="0" smtClean="0"/>
              <a:t> and caring</a:t>
            </a:r>
          </a:p>
          <a:p>
            <a:endParaRPr lang="en-US" dirty="0" smtClean="0"/>
          </a:p>
          <a:p>
            <a:pPr algn="ctr"/>
            <a:r>
              <a:rPr lang="en-US" sz="3200" dirty="0" smtClean="0">
                <a:latin typeface="Arial Black" panose="020B0A04020102020204" pitchFamily="34" charset="0"/>
              </a:rPr>
              <a:t>What does appropriate physical touch look like in your work setting?  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pic>
        <p:nvPicPr>
          <p:cNvPr id="3" name="Picture 2" descr="http://kipper.8m.com/hug/hug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533400"/>
            <a:ext cx="1113464" cy="1430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684275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533400"/>
            <a:ext cx="85344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>
                <a:latin typeface="Arial Black" panose="020B0A04020102020204" pitchFamily="34" charset="0"/>
              </a:rPr>
              <a:t>Blind spot:  </a:t>
            </a:r>
            <a:r>
              <a:rPr lang="en-US" sz="3600" dirty="0" smtClean="0">
                <a:latin typeface="Arial Black" panose="020B0A04020102020204" pitchFamily="34" charset="0"/>
              </a:rPr>
              <a:t>a language we don’t speak – something we don’t know we don’t know. </a:t>
            </a:r>
          </a:p>
          <a:p>
            <a:endParaRPr lang="en-US" sz="3600" dirty="0">
              <a:latin typeface="Arial Black" panose="020B0A04020102020204" pitchFamily="34" charset="0"/>
            </a:endParaRPr>
          </a:p>
          <a:p>
            <a:r>
              <a:rPr lang="en-US" sz="3600" dirty="0" smtClean="0">
                <a:latin typeface="Arial Black" panose="020B0A04020102020204" pitchFamily="34" charset="0"/>
              </a:rPr>
              <a:t>We don’t value this language.  Assume others don’t either </a:t>
            </a:r>
          </a:p>
          <a:p>
            <a:endParaRPr lang="en-US" sz="3600" dirty="0" smtClean="0">
              <a:latin typeface="Arial Black" panose="020B0A04020102020204" pitchFamily="34" charset="0"/>
            </a:endParaRPr>
          </a:p>
          <a:p>
            <a:r>
              <a:rPr lang="en-US" sz="3600" dirty="0" smtClean="0">
                <a:latin typeface="Arial Black" panose="020B0A04020102020204" pitchFamily="34" charset="0"/>
              </a:rPr>
              <a:t>Work hard but people still don’t feel appreciated.  “It doesn’t count”</a:t>
            </a:r>
          </a:p>
          <a:p>
            <a:endParaRPr lang="en-US" sz="3600" dirty="0">
              <a:latin typeface="Arial Black" panose="020B0A04020102020204" pitchFamily="34" charset="0"/>
            </a:endParaRPr>
          </a:p>
          <a:p>
            <a:endParaRPr lang="en-US" sz="3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0141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371600"/>
            <a:ext cx="82296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5 Languages of Appreciation </a:t>
            </a:r>
          </a:p>
          <a:p>
            <a:pPr algn="ctr"/>
            <a:endParaRPr lang="en-US" sz="2000" b="1" dirty="0" smtClean="0"/>
          </a:p>
          <a:p>
            <a:pPr algn="ctr"/>
            <a:endParaRPr lang="en-US" sz="2000" b="1" dirty="0"/>
          </a:p>
          <a:p>
            <a:pPr algn="ctr"/>
            <a:endParaRPr lang="en-US" sz="2000" b="1" dirty="0" smtClean="0"/>
          </a:p>
          <a:p>
            <a:pPr algn="ctr"/>
            <a:r>
              <a:rPr lang="en-US" sz="2800" b="1" dirty="0" smtClean="0"/>
              <a:t>Words of Affirmation</a:t>
            </a:r>
          </a:p>
          <a:p>
            <a:pPr algn="ctr"/>
            <a:r>
              <a:rPr lang="en-US" sz="2800" b="1" dirty="0" smtClean="0"/>
              <a:t>Quality Time</a:t>
            </a:r>
          </a:p>
          <a:p>
            <a:pPr algn="ctr"/>
            <a:r>
              <a:rPr lang="en-US" sz="2800" b="1" dirty="0" smtClean="0"/>
              <a:t>Acts of Service</a:t>
            </a:r>
          </a:p>
          <a:p>
            <a:pPr algn="ctr"/>
            <a:r>
              <a:rPr lang="en-US" sz="2800" b="1" dirty="0" smtClean="0"/>
              <a:t>Tangible Gifts</a:t>
            </a:r>
          </a:p>
          <a:p>
            <a:pPr algn="ctr"/>
            <a:r>
              <a:rPr lang="en-US" sz="2800" b="1" dirty="0" smtClean="0"/>
              <a:t>Physical Touch</a:t>
            </a:r>
          </a:p>
          <a:p>
            <a:pPr algn="ctr"/>
            <a:endParaRPr lang="en-US" sz="2800" b="1" dirty="0" smtClean="0"/>
          </a:p>
          <a:p>
            <a:pPr algn="ctr"/>
            <a:endParaRPr lang="en-US" sz="2800" b="1" dirty="0" smtClean="0"/>
          </a:p>
          <a:p>
            <a:pPr algn="ctr"/>
            <a:endParaRPr lang="en-US" sz="2800" b="1" dirty="0" smtClean="0"/>
          </a:p>
          <a:p>
            <a:pPr algn="ctr"/>
            <a:endParaRPr lang="en-US" sz="2800" b="1" dirty="0" smtClean="0"/>
          </a:p>
          <a:p>
            <a:pPr algn="ctr"/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462361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838200"/>
            <a:ext cx="8305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Steven Covey, author of </a:t>
            </a:r>
          </a:p>
          <a:p>
            <a:pPr algn="ctr"/>
            <a:r>
              <a:rPr lang="en-US" sz="2400" b="1" dirty="0" smtClean="0"/>
              <a:t>“The 7 Habits of Highly Effective People” </a:t>
            </a:r>
          </a:p>
          <a:p>
            <a:pPr algn="ctr"/>
            <a:r>
              <a:rPr lang="en-US" sz="2400" b="1" dirty="0" smtClean="0"/>
              <a:t>states:  </a:t>
            </a:r>
          </a:p>
          <a:p>
            <a:pPr algn="ctr"/>
            <a:endParaRPr lang="en-US" sz="3200" b="1" dirty="0" smtClean="0"/>
          </a:p>
          <a:p>
            <a:pPr algn="ctr"/>
            <a:endParaRPr lang="en-US" sz="3200" b="1" dirty="0" smtClean="0"/>
          </a:p>
          <a:p>
            <a:pPr algn="ctr"/>
            <a:r>
              <a:rPr lang="en-US" sz="3600" b="1" i="1" dirty="0" smtClean="0"/>
              <a:t>“Next to physical survival, the greatest need of a human being is psychological survival, to be </a:t>
            </a:r>
            <a:r>
              <a:rPr lang="en-US" sz="3600" b="1" i="1" u="sng" dirty="0" smtClean="0"/>
              <a:t>understood</a:t>
            </a:r>
            <a:r>
              <a:rPr lang="en-US" sz="3600" b="1" i="1" dirty="0" smtClean="0"/>
              <a:t>, to be </a:t>
            </a:r>
            <a:r>
              <a:rPr lang="en-US" sz="3600" b="1" i="1" u="sng" dirty="0" smtClean="0"/>
              <a:t>affirmed</a:t>
            </a:r>
            <a:r>
              <a:rPr lang="en-US" sz="3600" b="1" i="1" dirty="0" smtClean="0"/>
              <a:t>, to be </a:t>
            </a:r>
            <a:r>
              <a:rPr lang="en-US" sz="3600" b="1" i="1" u="sng" dirty="0" smtClean="0"/>
              <a:t>validated</a:t>
            </a:r>
            <a:r>
              <a:rPr lang="en-US" sz="3600" b="1" i="1" dirty="0" smtClean="0"/>
              <a:t>, to be </a:t>
            </a:r>
            <a:r>
              <a:rPr lang="en-US" sz="3600" b="1" i="1" u="sng" dirty="0" smtClean="0"/>
              <a:t>appreciated</a:t>
            </a:r>
            <a:r>
              <a:rPr lang="en-US" sz="3600" b="1" i="1" dirty="0" smtClean="0"/>
              <a:t>.” 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xmlns="" val="3308814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838200"/>
            <a:ext cx="8077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For appreciation to truly be effective in must be </a:t>
            </a:r>
            <a:r>
              <a:rPr lang="en-US" sz="2400" b="1" u="sng" dirty="0" smtClean="0"/>
              <a:t>individualized</a:t>
            </a:r>
            <a:r>
              <a:rPr lang="en-US" sz="2400" dirty="0" smtClean="0"/>
              <a:t>, </a:t>
            </a:r>
            <a:r>
              <a:rPr lang="en-US" sz="2400" b="1" u="sng" dirty="0" smtClean="0"/>
              <a:t>personal</a:t>
            </a:r>
            <a:r>
              <a:rPr lang="en-US" sz="2400" dirty="0" smtClean="0"/>
              <a:t>, </a:t>
            </a:r>
            <a:r>
              <a:rPr lang="en-US" sz="2400" b="1" u="sng" dirty="0" smtClean="0"/>
              <a:t>genuine</a:t>
            </a:r>
            <a:r>
              <a:rPr lang="en-US" sz="2400" dirty="0" smtClean="0"/>
              <a:t> and </a:t>
            </a:r>
            <a:r>
              <a:rPr lang="en-US" sz="2400" b="1" u="sng" dirty="0" smtClean="0"/>
              <a:t>authentic</a:t>
            </a:r>
            <a:r>
              <a:rPr lang="en-US" sz="2400" dirty="0" smtClean="0"/>
              <a:t>.  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841375"/>
          </a:xfrm>
        </p:spPr>
        <p:txBody>
          <a:bodyPr/>
          <a:lstStyle/>
          <a:p>
            <a:r>
              <a:rPr lang="en-US" dirty="0" smtClean="0"/>
              <a:t>Platinum Rule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3048000"/>
            <a:ext cx="6400800" cy="28194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Appreciate people in the way that </a:t>
            </a:r>
            <a:r>
              <a:rPr lang="en-US" u="sng" dirty="0" smtClean="0">
                <a:solidFill>
                  <a:srgbClr val="FF0000"/>
                </a:solidFill>
              </a:rPr>
              <a:t>they </a:t>
            </a:r>
            <a:r>
              <a:rPr lang="en-US" dirty="0" smtClean="0">
                <a:solidFill>
                  <a:schemeClr val="tx1"/>
                </a:solidFill>
              </a:rPr>
              <a:t>want to be appreciated.  Not in the way that you might want or in the way that is most comfortable for you. 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0107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600200"/>
            <a:ext cx="8001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u="sng" dirty="0" smtClean="0">
                <a:latin typeface="Arial Black" pitchFamily="34" charset="0"/>
              </a:rPr>
              <a:t>WORDS</a:t>
            </a:r>
            <a:r>
              <a:rPr lang="en-US" sz="2800" b="1" u="sng" dirty="0" smtClean="0">
                <a:latin typeface="Arial Black" pitchFamily="34" charset="0"/>
              </a:rPr>
              <a:t> OF AFFIRMATION</a:t>
            </a:r>
          </a:p>
          <a:p>
            <a:pPr algn="ctr"/>
            <a:endParaRPr lang="en-US" sz="2400" dirty="0" smtClean="0"/>
          </a:p>
          <a:p>
            <a:pPr algn="ctr"/>
            <a:endParaRPr lang="en-US" sz="2400" b="1" dirty="0" smtClean="0"/>
          </a:p>
          <a:p>
            <a:pPr algn="ctr"/>
            <a:r>
              <a:rPr lang="en-US" sz="2400" dirty="0" smtClean="0"/>
              <a:t>This is the language that uses words to communicate a</a:t>
            </a:r>
          </a:p>
          <a:p>
            <a:pPr algn="ctr"/>
            <a:r>
              <a:rPr lang="en-US" sz="2400" dirty="0" smtClean="0"/>
              <a:t> </a:t>
            </a:r>
            <a:r>
              <a:rPr lang="en-US" sz="2400" u="sng" dirty="0" smtClean="0"/>
              <a:t>positive message </a:t>
            </a:r>
          </a:p>
          <a:p>
            <a:pPr algn="ctr"/>
            <a:r>
              <a:rPr lang="en-US" sz="2400" dirty="0" smtClean="0"/>
              <a:t>to another person.  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 smtClean="0"/>
              <a:t>When you speak this language, you are </a:t>
            </a:r>
          </a:p>
          <a:p>
            <a:pPr algn="ctr"/>
            <a:r>
              <a:rPr lang="en-US" sz="2400" dirty="0" smtClean="0"/>
              <a:t> </a:t>
            </a:r>
            <a:r>
              <a:rPr lang="en-US" sz="2400" u="sng" dirty="0" smtClean="0"/>
              <a:t>affirming a positive characteristic</a:t>
            </a:r>
            <a:r>
              <a:rPr lang="en-US" sz="2400" dirty="0" smtClean="0"/>
              <a:t> </a:t>
            </a:r>
          </a:p>
          <a:p>
            <a:pPr algn="ctr"/>
            <a:r>
              <a:rPr lang="en-US" sz="2400" dirty="0" smtClean="0"/>
              <a:t>about a person. </a:t>
            </a:r>
            <a:endParaRPr lang="en-US" sz="2400" dirty="0"/>
          </a:p>
        </p:txBody>
      </p:sp>
      <p:pic>
        <p:nvPicPr>
          <p:cNvPr id="3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tretch>
            <a:fillRect/>
          </a:stretch>
        </p:blipFill>
        <p:spPr>
          <a:xfrm>
            <a:off x="7391400" y="1295400"/>
            <a:ext cx="1371600" cy="1371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85800" y="762000"/>
            <a:ext cx="7924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 Black" panose="020B0A04020102020204" pitchFamily="34" charset="0"/>
              </a:rPr>
              <a:t>Language #1 – </a:t>
            </a:r>
          </a:p>
          <a:p>
            <a:endParaRPr lang="en-US" sz="4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593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90600"/>
            <a:ext cx="86106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Dialects –</a:t>
            </a:r>
            <a:r>
              <a:rPr lang="en-US" sz="2400" dirty="0" smtClean="0"/>
              <a:t> three  different ways of using words to affirm </a:t>
            </a:r>
          </a:p>
          <a:p>
            <a:r>
              <a:rPr lang="en-US" sz="2400" dirty="0" smtClean="0"/>
              <a:t>	</a:t>
            </a:r>
            <a:endParaRPr lang="en-US" sz="2400" dirty="0"/>
          </a:p>
          <a:p>
            <a:pPr algn="ctr"/>
            <a:r>
              <a:rPr lang="en-US" sz="3600" dirty="0" smtClean="0">
                <a:latin typeface="Arial Black" panose="020B0A04020102020204" pitchFamily="34" charset="0"/>
              </a:rPr>
              <a:t>Praise for Accomplishment </a:t>
            </a:r>
          </a:p>
          <a:p>
            <a:pPr algn="ctr"/>
            <a:endParaRPr lang="en-US" sz="3600" dirty="0">
              <a:latin typeface="Arial Black" panose="020B0A04020102020204" pitchFamily="34" charset="0"/>
            </a:endParaRPr>
          </a:p>
          <a:p>
            <a:pPr algn="ctr"/>
            <a:r>
              <a:rPr lang="en-US" sz="3600" dirty="0" smtClean="0">
                <a:latin typeface="Arial Black" panose="020B0A04020102020204" pitchFamily="34" charset="0"/>
              </a:rPr>
              <a:t>Affirmation </a:t>
            </a:r>
            <a:r>
              <a:rPr lang="en-US" sz="3600" smtClean="0">
                <a:latin typeface="Arial Black" panose="020B0A04020102020204" pitchFamily="34" charset="0"/>
              </a:rPr>
              <a:t>for Character </a:t>
            </a:r>
            <a:endParaRPr lang="en-US" sz="3600" dirty="0" smtClean="0">
              <a:latin typeface="Arial Black" panose="020B0A04020102020204" pitchFamily="34" charset="0"/>
            </a:endParaRPr>
          </a:p>
          <a:p>
            <a:pPr algn="ctr"/>
            <a:r>
              <a:rPr lang="en-US" sz="2000" dirty="0" smtClean="0">
                <a:latin typeface="Vijaya" pitchFamily="34" charset="0"/>
                <a:cs typeface="Vijaya" pitchFamily="34" charset="0"/>
              </a:rPr>
              <a:t>(Focus on the “who” not the “do”)</a:t>
            </a:r>
          </a:p>
          <a:p>
            <a:pPr algn="ctr"/>
            <a:endParaRPr lang="en-US" sz="2000" dirty="0">
              <a:latin typeface="Vijaya" pitchFamily="34" charset="0"/>
              <a:cs typeface="Vijaya" pitchFamily="34" charset="0"/>
            </a:endParaRPr>
          </a:p>
          <a:p>
            <a:pPr algn="ctr"/>
            <a:r>
              <a:rPr lang="en-US" sz="3600" dirty="0" smtClean="0">
                <a:latin typeface="Arial Black" panose="020B0A04020102020204" pitchFamily="34" charset="0"/>
                <a:cs typeface="Vijaya" pitchFamily="34" charset="0"/>
              </a:rPr>
              <a:t>Affirmation for Personality </a:t>
            </a:r>
          </a:p>
          <a:p>
            <a:pPr algn="ctr"/>
            <a:endParaRPr lang="en-US" sz="2000" dirty="0"/>
          </a:p>
          <a:p>
            <a:pPr algn="ctr"/>
            <a:endParaRPr lang="en-US" sz="2000" dirty="0" smtClean="0"/>
          </a:p>
          <a:p>
            <a:pPr algn="ctr"/>
            <a:endParaRPr lang="en-US" sz="2800" b="1" dirty="0">
              <a:solidFill>
                <a:srgbClr val="C00000"/>
              </a:solidFill>
            </a:endParaRPr>
          </a:p>
          <a:p>
            <a:pPr algn="ctr"/>
            <a:endParaRPr lang="en-US" sz="2800" b="1" dirty="0" smtClean="0">
              <a:solidFill>
                <a:srgbClr val="C00000"/>
              </a:solidFill>
            </a:endParaRPr>
          </a:p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  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6374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371600"/>
            <a:ext cx="8686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800" b="1" u="sng" dirty="0" smtClean="0">
              <a:latin typeface="Arial Black" pitchFamily="34" charset="0"/>
            </a:endParaRPr>
          </a:p>
          <a:p>
            <a:pPr algn="ctr"/>
            <a:r>
              <a:rPr lang="en-US" sz="4000" b="1" u="sng" dirty="0" smtClean="0">
                <a:latin typeface="Arial Black" pitchFamily="34" charset="0"/>
              </a:rPr>
              <a:t>Quality Time</a:t>
            </a:r>
          </a:p>
          <a:p>
            <a:pPr algn="ctr"/>
            <a:endParaRPr lang="en-US" sz="2400" b="1" dirty="0" smtClean="0">
              <a:latin typeface="Arial Black" pitchFamily="34" charset="0"/>
            </a:endParaRPr>
          </a:p>
          <a:p>
            <a:pPr algn="ctr"/>
            <a:r>
              <a:rPr lang="en-US" sz="3600" dirty="0" smtClean="0"/>
              <a:t>This is the language that uses giving a person your</a:t>
            </a:r>
          </a:p>
          <a:p>
            <a:pPr algn="ctr"/>
            <a:r>
              <a:rPr lang="en-US" sz="3600" dirty="0" smtClean="0"/>
              <a:t> </a:t>
            </a:r>
            <a:r>
              <a:rPr lang="en-US" sz="3600" b="1" u="sng" dirty="0" smtClean="0"/>
              <a:t>undivided attention</a:t>
            </a:r>
            <a:r>
              <a:rPr lang="en-US" sz="3600" dirty="0" smtClean="0"/>
              <a:t>.  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The key element of quality time is </a:t>
            </a:r>
          </a:p>
          <a:p>
            <a:pPr algn="ctr"/>
            <a:r>
              <a:rPr lang="en-US" sz="3600" b="1" u="sng" dirty="0" smtClean="0"/>
              <a:t>not proximity but personal attention</a:t>
            </a:r>
            <a:r>
              <a:rPr lang="en-US" sz="3600" dirty="0" smtClean="0"/>
              <a:t>.</a:t>
            </a:r>
            <a:endParaRPr lang="en-US" sz="3600" dirty="0"/>
          </a:p>
        </p:txBody>
      </p:sp>
      <p:pic>
        <p:nvPicPr>
          <p:cNvPr id="1026" name="Picture 2" descr="C:\Program Files (x86)\Microsoft Office\MEDIA\CAGCAT10\j0234131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914400"/>
            <a:ext cx="1495331" cy="159008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57200" y="91440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 Black" panose="020B0A04020102020204" pitchFamily="34" charset="0"/>
              </a:rPr>
              <a:t>Language #2 </a:t>
            </a:r>
            <a:endParaRPr lang="en-US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7840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0933" y="381000"/>
            <a:ext cx="84582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/>
              <a:t>Dialects –</a:t>
            </a:r>
            <a:r>
              <a:rPr lang="en-US" sz="2000" dirty="0"/>
              <a:t> </a:t>
            </a:r>
            <a:r>
              <a:rPr lang="en-US" sz="2000" dirty="0" smtClean="0"/>
              <a:t>four  </a:t>
            </a:r>
            <a:r>
              <a:rPr lang="en-US" sz="2000" dirty="0"/>
              <a:t>different ways of using </a:t>
            </a:r>
            <a:r>
              <a:rPr lang="en-US" sz="2000" dirty="0" smtClean="0"/>
              <a:t>quality time to </a:t>
            </a:r>
            <a:r>
              <a:rPr lang="en-US" sz="2000" dirty="0"/>
              <a:t>affirm </a:t>
            </a:r>
          </a:p>
          <a:p>
            <a:pPr algn="just"/>
            <a:endParaRPr lang="en-US" sz="2000" dirty="0"/>
          </a:p>
          <a:p>
            <a:pPr algn="just"/>
            <a:r>
              <a:rPr lang="en-US" sz="2000" b="1" dirty="0" smtClean="0">
                <a:latin typeface="Arial Black" panose="020B0A04020102020204" pitchFamily="34" charset="0"/>
              </a:rPr>
              <a:t>Quality Conversation </a:t>
            </a:r>
            <a:r>
              <a:rPr lang="en-US" sz="2000" dirty="0" smtClean="0"/>
              <a:t>:</a:t>
            </a:r>
          </a:p>
          <a:p>
            <a:pPr algn="just"/>
            <a:r>
              <a:rPr lang="en-US" sz="2000" dirty="0"/>
              <a:t>	</a:t>
            </a:r>
            <a:r>
              <a:rPr lang="en-US" dirty="0" smtClean="0">
                <a:latin typeface="Vijaya" pitchFamily="34" charset="0"/>
                <a:cs typeface="Vijaya" pitchFamily="34" charset="0"/>
              </a:rPr>
              <a:t>empathetic dialogue – thoughts, feelings, uninterrupted, create a safe environment  </a:t>
            </a:r>
          </a:p>
          <a:p>
            <a:pPr algn="just"/>
            <a:r>
              <a:rPr lang="en-US" dirty="0" smtClean="0"/>
              <a:t>	</a:t>
            </a:r>
            <a:r>
              <a:rPr lang="en-US" i="1" dirty="0" smtClean="0">
                <a:latin typeface="Vijaya" pitchFamily="34" charset="0"/>
                <a:cs typeface="Vijaya" pitchFamily="34" charset="0"/>
              </a:rPr>
              <a:t>maintain eye contact, don’t multitask, listen for feeling as well as thoughts, affirm 			feelings, observe body language, refuse to interrupt</a:t>
            </a:r>
          </a:p>
          <a:p>
            <a:pPr algn="just"/>
            <a:endParaRPr lang="en-US" i="1" dirty="0" smtClean="0"/>
          </a:p>
          <a:p>
            <a:pPr algn="just"/>
            <a:r>
              <a:rPr lang="en-US" sz="2000" dirty="0" smtClean="0">
                <a:latin typeface="Arial Black" panose="020B0A04020102020204" pitchFamily="34" charset="0"/>
              </a:rPr>
              <a:t>Shared Experiences:</a:t>
            </a:r>
          </a:p>
          <a:p>
            <a:pPr algn="just"/>
            <a:r>
              <a:rPr lang="en-US" dirty="0"/>
              <a:t>	</a:t>
            </a:r>
            <a:r>
              <a:rPr lang="en-US" dirty="0" smtClean="0">
                <a:latin typeface="Vijaya" pitchFamily="34" charset="0"/>
                <a:cs typeface="Vijaya" pitchFamily="34" charset="0"/>
              </a:rPr>
              <a:t>invited to participate in activities</a:t>
            </a:r>
          </a:p>
          <a:p>
            <a:pPr algn="just"/>
            <a:endParaRPr lang="en-US" dirty="0" smtClean="0"/>
          </a:p>
          <a:p>
            <a:pPr algn="just"/>
            <a:r>
              <a:rPr lang="en-US" sz="2000" dirty="0" smtClean="0">
                <a:latin typeface="Arial Black" panose="020B0A04020102020204" pitchFamily="34" charset="0"/>
              </a:rPr>
              <a:t>Small Group Dialogue:</a:t>
            </a:r>
          </a:p>
          <a:p>
            <a:pPr algn="just"/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dirty="0" smtClean="0">
                <a:latin typeface="Vijaya" pitchFamily="34" charset="0"/>
                <a:cs typeface="Vijaya" pitchFamily="34" charset="0"/>
              </a:rPr>
              <a:t>sharing ideas and suggestions</a:t>
            </a:r>
          </a:p>
          <a:p>
            <a:pPr algn="just"/>
            <a:r>
              <a:rPr lang="en-US" dirty="0" smtClean="0"/>
              <a:t>	</a:t>
            </a:r>
          </a:p>
          <a:p>
            <a:pPr algn="just"/>
            <a:r>
              <a:rPr lang="en-US" sz="2000" dirty="0" smtClean="0">
                <a:latin typeface="Arial Black" panose="020B0A04020102020204" pitchFamily="34" charset="0"/>
              </a:rPr>
              <a:t>Working in Close Physical Proximity to Accomplish a Project:</a:t>
            </a:r>
          </a:p>
          <a:p>
            <a:pPr algn="just"/>
            <a:r>
              <a:rPr lang="en-US" dirty="0"/>
              <a:t>	</a:t>
            </a:r>
            <a:r>
              <a:rPr lang="en-US" dirty="0" smtClean="0">
                <a:latin typeface="Vijaya" pitchFamily="34" charset="0"/>
                <a:cs typeface="Vijaya" pitchFamily="34" charset="0"/>
              </a:rPr>
              <a:t>making a difference together and/or contributions valued by others</a:t>
            </a:r>
          </a:p>
          <a:p>
            <a:pPr algn="just"/>
            <a:endParaRPr lang="en-US" dirty="0"/>
          </a:p>
          <a:p>
            <a:pPr algn="ctr"/>
            <a:r>
              <a:rPr lang="en-US" sz="2400" dirty="0" smtClean="0">
                <a:latin typeface="Arial Black" panose="020B0A04020102020204" pitchFamily="34" charset="0"/>
              </a:rPr>
              <a:t>Who?  Where?  When?</a:t>
            </a:r>
          </a:p>
        </p:txBody>
      </p:sp>
    </p:spTree>
    <p:extLst>
      <p:ext uri="{BB962C8B-B14F-4D97-AF65-F5344CB8AC3E}">
        <p14:creationId xmlns:p14="http://schemas.microsoft.com/office/powerpoint/2010/main" xmlns="" val="4030462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85800"/>
            <a:ext cx="8077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 smtClean="0">
                <a:latin typeface="Arial Black" pitchFamily="34" charset="0"/>
              </a:rPr>
              <a:t>Acts of Service</a:t>
            </a:r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 smtClean="0"/>
          </a:p>
          <a:p>
            <a:pPr algn="ctr">
              <a:lnSpc>
                <a:spcPct val="200000"/>
              </a:lnSpc>
            </a:pPr>
            <a:r>
              <a:rPr lang="en-US" sz="2400" dirty="0" smtClean="0"/>
              <a:t>This is the language that expresses a </a:t>
            </a:r>
            <a:r>
              <a:rPr lang="en-US" sz="2400" u="sng" dirty="0" smtClean="0"/>
              <a:t>sincere desire</a:t>
            </a:r>
            <a:r>
              <a:rPr lang="en-US" sz="2400" dirty="0" smtClean="0"/>
              <a:t> to help </a:t>
            </a:r>
          </a:p>
          <a:p>
            <a:pPr algn="ctr">
              <a:lnSpc>
                <a:spcPct val="200000"/>
              </a:lnSpc>
            </a:pPr>
            <a:r>
              <a:rPr lang="en-US" sz="2400" dirty="0" smtClean="0"/>
              <a:t>with a </a:t>
            </a:r>
            <a:r>
              <a:rPr lang="en-US" sz="2400" u="sng" dirty="0" smtClean="0"/>
              <a:t>cheerful attitude .</a:t>
            </a:r>
          </a:p>
          <a:p>
            <a:pPr algn="ctr">
              <a:lnSpc>
                <a:spcPct val="200000"/>
              </a:lnSpc>
            </a:pPr>
            <a:endParaRPr lang="en-US" sz="1600" i="1" dirty="0" smtClean="0">
              <a:latin typeface="Arial Black" panose="020B0A04020102020204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en-US" sz="3600" i="1" dirty="0" smtClean="0">
                <a:latin typeface="Arial Black" panose="020B0A04020102020204" pitchFamily="34" charset="0"/>
              </a:rPr>
              <a:t>Don’t tell me show me! </a:t>
            </a:r>
          </a:p>
        </p:txBody>
      </p:sp>
      <p:pic>
        <p:nvPicPr>
          <p:cNvPr id="3076" name="Picture 4" descr="C:\Program Files (x86)\Microsoft Office\MEDIA\CAGCAT10\j028541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507540"/>
            <a:ext cx="1333805" cy="12691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39025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423</Words>
  <Application>Microsoft Office PowerPoint</Application>
  <PresentationFormat>On-screen Show (4:3)</PresentationFormat>
  <Paragraphs>115</Paragraphs>
  <Slides>13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5 Languages of Appreciation  in the Workplace</vt:lpstr>
      <vt:lpstr>Slide 2</vt:lpstr>
      <vt:lpstr>Slide 3</vt:lpstr>
      <vt:lpstr>Platinum Rule 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Languages of Appreciation  in the Workplace</dc:title>
  <dc:creator>Grace Powders</dc:creator>
  <cp:lastModifiedBy>Maryo</cp:lastModifiedBy>
  <cp:revision>43</cp:revision>
  <cp:lastPrinted>2016-01-02T19:53:09Z</cp:lastPrinted>
  <dcterms:created xsi:type="dcterms:W3CDTF">2014-02-19T22:22:53Z</dcterms:created>
  <dcterms:modified xsi:type="dcterms:W3CDTF">2016-01-18T01:01:51Z</dcterms:modified>
</cp:coreProperties>
</file>